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drawing3.xml" ContentType="application/vnd.ms-office.drawingml.diagramDrawing+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1"/>
  </p:notesMasterIdLst>
  <p:handoutMasterIdLst>
    <p:handoutMasterId r:id="rId22"/>
  </p:handoutMasterIdLst>
  <p:sldIdLst>
    <p:sldId id="268" r:id="rId2"/>
    <p:sldId id="259" r:id="rId3"/>
    <p:sldId id="260" r:id="rId4"/>
    <p:sldId id="293" r:id="rId5"/>
    <p:sldId id="321" r:id="rId6"/>
    <p:sldId id="271" r:id="rId7"/>
    <p:sldId id="302" r:id="rId8"/>
    <p:sldId id="309" r:id="rId9"/>
    <p:sldId id="310" r:id="rId10"/>
    <p:sldId id="311" r:id="rId11"/>
    <p:sldId id="312" r:id="rId12"/>
    <p:sldId id="285" r:id="rId13"/>
    <p:sldId id="288" r:id="rId14"/>
    <p:sldId id="290" r:id="rId15"/>
    <p:sldId id="269" r:id="rId16"/>
    <p:sldId id="294" r:id="rId17"/>
    <p:sldId id="300" r:id="rId18"/>
    <p:sldId id="320" r:id="rId19"/>
    <p:sldId id="30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00"/>
    <a:srgbClr val="0937C9"/>
    <a:srgbClr val="002774"/>
    <a:srgbClr val="3F3F3F"/>
    <a:srgbClr val="014067"/>
    <a:srgbClr val="014E7D"/>
    <a:srgbClr val="013657"/>
    <a:srgbClr val="01456F"/>
    <a:srgbClr val="014B7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4" autoAdjust="0"/>
    <p:restoredTop sz="93537" autoAdjust="0"/>
  </p:normalViewPr>
  <p:slideViewPr>
    <p:cSldViewPr snapToGrid="0" showGuides="1">
      <p:cViewPr varScale="1">
        <p:scale>
          <a:sx n="64" d="100"/>
          <a:sy n="64" d="100"/>
        </p:scale>
        <p:origin x="-108" y="-324"/>
      </p:cViewPr>
      <p:guideLst>
        <p:guide orient="horz" pos="2160"/>
        <p:guide pos="3840"/>
        <p:guide pos="597"/>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3" d="100"/>
          <a:sy n="63" d="100"/>
        </p:scale>
        <p:origin x="3134" y="7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mn-MN"/>
              <a:t>Дундаж цалингийн харьцууллалт</a:t>
            </a:r>
            <a:endParaRPr lang="en-US"/>
          </a:p>
        </c:rich>
      </c:tx>
      <c:layout/>
      <c:spPr>
        <a:noFill/>
        <a:ln>
          <a:noFill/>
        </a:ln>
        <a:effectLst/>
      </c:spPr>
    </c:title>
    <c:plotArea>
      <c:layout/>
      <c:barChart>
        <c:barDir val="col"/>
        <c:grouping val="clustered"/>
        <c:ser>
          <c:idx val="0"/>
          <c:order val="0"/>
          <c:tx>
            <c:strRef>
              <c:f>Sheet1!$B$1</c:f>
              <c:strCache>
                <c:ptCount val="1"/>
                <c:pt idx="0">
                  <c:v>улсын дундаж</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lumMod val="8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c:f>
              <c:strCache>
                <c:ptCount val="1"/>
                <c:pt idx="0">
                  <c:v>Дундаж цалин</c:v>
                </c:pt>
              </c:strCache>
            </c:strRef>
          </c:cat>
          <c:val>
            <c:numRef>
              <c:f>Sheet1!$B$2</c:f>
              <c:numCache>
                <c:formatCode>General</c:formatCode>
                <c:ptCount val="1"/>
                <c:pt idx="0">
                  <c:v>1120300</c:v>
                </c:pt>
              </c:numCache>
            </c:numRef>
          </c:val>
          <c:extLst xmlns:c16r2="http://schemas.microsoft.com/office/drawing/2015/06/chart">
            <c:ext xmlns:c16="http://schemas.microsoft.com/office/drawing/2014/chart" uri="{C3380CC4-5D6E-409C-BE32-E72D297353CC}">
              <c16:uniqueId val="{00000000-22B3-47B9-9C97-9A238BFD361E}"/>
            </c:ext>
          </c:extLst>
        </c:ser>
        <c:ser>
          <c:idx val="1"/>
          <c:order val="1"/>
          <c:tx>
            <c:strRef>
              <c:f>Sheet1!$C$1</c:f>
              <c:strCache>
                <c:ptCount val="1"/>
                <c:pt idx="0">
                  <c:v>бүсийн дундаж</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lumMod val="8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c:f>
              <c:strCache>
                <c:ptCount val="1"/>
                <c:pt idx="0">
                  <c:v>Дундаж цалин</c:v>
                </c:pt>
              </c:strCache>
            </c:strRef>
          </c:cat>
          <c:val>
            <c:numRef>
              <c:f>Sheet1!$C$2</c:f>
              <c:numCache>
                <c:formatCode>General</c:formatCode>
                <c:ptCount val="1"/>
                <c:pt idx="0">
                  <c:v>934500</c:v>
                </c:pt>
              </c:numCache>
            </c:numRef>
          </c:val>
          <c:extLst xmlns:c16r2="http://schemas.microsoft.com/office/drawing/2015/06/chart">
            <c:ext xmlns:c16="http://schemas.microsoft.com/office/drawing/2014/chart" uri="{C3380CC4-5D6E-409C-BE32-E72D297353CC}">
              <c16:uniqueId val="{00000001-22B3-47B9-9C97-9A238BFD361E}"/>
            </c:ext>
          </c:extLst>
        </c:ser>
        <c:ser>
          <c:idx val="2"/>
          <c:order val="2"/>
          <c:tx>
            <c:strRef>
              <c:f>Sheet1!$D$1</c:f>
              <c:strCache>
                <c:ptCount val="1"/>
                <c:pt idx="0">
                  <c:v>компаний дундаж</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lumMod val="8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Sheet1!$A$2</c:f>
              <c:strCache>
                <c:ptCount val="1"/>
                <c:pt idx="0">
                  <c:v>Дундаж цалин</c:v>
                </c:pt>
              </c:strCache>
            </c:strRef>
          </c:cat>
          <c:val>
            <c:numRef>
              <c:f>Sheet1!$D$2</c:f>
              <c:numCache>
                <c:formatCode>General</c:formatCode>
                <c:ptCount val="1"/>
                <c:pt idx="0">
                  <c:v>1218900</c:v>
                </c:pt>
              </c:numCache>
            </c:numRef>
          </c:val>
          <c:extLst xmlns:c16r2="http://schemas.microsoft.com/office/drawing/2015/06/chart">
            <c:ext xmlns:c16="http://schemas.microsoft.com/office/drawing/2014/chart" uri="{C3380CC4-5D6E-409C-BE32-E72D297353CC}">
              <c16:uniqueId val="{00000002-22B3-47B9-9C97-9A238BFD361E}"/>
            </c:ext>
          </c:extLst>
        </c:ser>
        <c:dLbls>
          <c:showVal val="1"/>
        </c:dLbls>
        <c:gapWidth val="100"/>
        <c:overlap val="-24"/>
        <c:axId val="52385664"/>
        <c:axId val="52387200"/>
      </c:barChart>
      <c:catAx>
        <c:axId val="52385664"/>
        <c:scaling>
          <c:orientation val="minMax"/>
        </c:scaling>
        <c:delete val="1"/>
        <c:axPos val="b"/>
        <c:numFmt formatCode="General" sourceLinked="1"/>
        <c:majorTickMark val="none"/>
        <c:tickLblPos val="nextTo"/>
        <c:crossAx val="52387200"/>
        <c:crosses val="autoZero"/>
        <c:auto val="1"/>
        <c:lblAlgn val="ctr"/>
        <c:lblOffset val="100"/>
      </c:catAx>
      <c:valAx>
        <c:axId val="52387200"/>
        <c:scaling>
          <c:orientation val="minMax"/>
        </c:scaling>
        <c:delete val="1"/>
        <c:axPos val="l"/>
        <c:majorGridlines>
          <c:spPr>
            <a:ln w="9525" cap="flat" cmpd="sng" algn="ctr">
              <a:solidFill>
                <a:schemeClr val="lt1">
                  <a:lumMod val="95000"/>
                  <a:alpha val="10000"/>
                </a:schemeClr>
              </a:solidFill>
              <a:round/>
            </a:ln>
            <a:effectLst/>
          </c:spPr>
        </c:majorGridlines>
        <c:numFmt formatCode="General" sourceLinked="1"/>
        <c:majorTickMark val="none"/>
        <c:tickLblPos val="nextTo"/>
        <c:crossAx val="52385664"/>
        <c:crosses val="autoZero"/>
        <c:crossBetween val="between"/>
      </c:valAx>
      <c:spPr>
        <a:noFill/>
        <a:ln>
          <a:noFill/>
        </a:ln>
        <a:effectLst/>
      </c:spPr>
    </c:plotArea>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2017 г</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lumMod val="8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боловсруулах</c:v>
                </c:pt>
                <c:pt idx="1">
                  <c:v>гутал</c:v>
                </c:pt>
                <c:pt idx="2">
                  <c:v>хувцас</c:v>
                </c:pt>
                <c:pt idx="3">
                  <c:v>СХА</c:v>
                </c:pt>
              </c:strCache>
            </c:strRef>
          </c:cat>
          <c:val>
            <c:numRef>
              <c:f>Sheet1!$B$2:$B$5</c:f>
              <c:numCache>
                <c:formatCode>General</c:formatCode>
                <c:ptCount val="4"/>
                <c:pt idx="0">
                  <c:v>12425.6</c:v>
                </c:pt>
                <c:pt idx="1">
                  <c:v>4779.7</c:v>
                </c:pt>
                <c:pt idx="2">
                  <c:v>6099.3</c:v>
                </c:pt>
                <c:pt idx="3">
                  <c:v>3084.7</c:v>
                </c:pt>
              </c:numCache>
            </c:numRef>
          </c:val>
          <c:extLst xmlns:c16r2="http://schemas.microsoft.com/office/drawing/2015/06/chart">
            <c:ext xmlns:c16="http://schemas.microsoft.com/office/drawing/2014/chart" uri="{C3380CC4-5D6E-409C-BE32-E72D297353CC}">
              <c16:uniqueId val="{00000000-E500-4C55-B09A-FFF5BD5439E4}"/>
            </c:ext>
          </c:extLst>
        </c:ser>
        <c:ser>
          <c:idx val="1"/>
          <c:order val="1"/>
          <c:tx>
            <c:strRef>
              <c:f>Sheet1!$C$1</c:f>
              <c:strCache>
                <c:ptCount val="1"/>
                <c:pt idx="0">
                  <c:v>2018 т</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lumMod val="8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боловсруулах</c:v>
                </c:pt>
                <c:pt idx="1">
                  <c:v>гутал</c:v>
                </c:pt>
                <c:pt idx="2">
                  <c:v>хувцас</c:v>
                </c:pt>
                <c:pt idx="3">
                  <c:v>СХА</c:v>
                </c:pt>
              </c:strCache>
            </c:strRef>
          </c:cat>
          <c:val>
            <c:numRef>
              <c:f>Sheet1!$C$2:$C$5</c:f>
              <c:numCache>
                <c:formatCode>General</c:formatCode>
                <c:ptCount val="4"/>
                <c:pt idx="0">
                  <c:v>16855.7</c:v>
                </c:pt>
                <c:pt idx="1">
                  <c:v>5718.1</c:v>
                </c:pt>
                <c:pt idx="2">
                  <c:v>11740.3</c:v>
                </c:pt>
                <c:pt idx="3">
                  <c:v>789.4</c:v>
                </c:pt>
              </c:numCache>
            </c:numRef>
          </c:val>
          <c:extLst xmlns:c16r2="http://schemas.microsoft.com/office/drawing/2015/06/chart">
            <c:ext xmlns:c16="http://schemas.microsoft.com/office/drawing/2014/chart" uri="{C3380CC4-5D6E-409C-BE32-E72D297353CC}">
              <c16:uniqueId val="{00000001-E500-4C55-B09A-FFF5BD5439E4}"/>
            </c:ext>
          </c:extLst>
        </c:ser>
        <c:ser>
          <c:idx val="2"/>
          <c:order val="2"/>
          <c:tx>
            <c:strRef>
              <c:f>Sheet1!$D$1</c:f>
              <c:strCache>
                <c:ptCount val="1"/>
                <c:pt idx="0">
                  <c:v>2018г</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lumMod val="8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боловсруулах</c:v>
                </c:pt>
                <c:pt idx="1">
                  <c:v>гутал</c:v>
                </c:pt>
                <c:pt idx="2">
                  <c:v>хувцас</c:v>
                </c:pt>
                <c:pt idx="3">
                  <c:v>СХА</c:v>
                </c:pt>
              </c:strCache>
            </c:strRef>
          </c:cat>
          <c:val>
            <c:numRef>
              <c:f>Sheet1!$D$2:$D$5</c:f>
              <c:numCache>
                <c:formatCode>General</c:formatCode>
                <c:ptCount val="4"/>
                <c:pt idx="0">
                  <c:v>7605.9</c:v>
                </c:pt>
                <c:pt idx="1">
                  <c:v>4156.8</c:v>
                </c:pt>
                <c:pt idx="2">
                  <c:v>5670.8</c:v>
                </c:pt>
                <c:pt idx="3">
                  <c:v>613.4</c:v>
                </c:pt>
              </c:numCache>
            </c:numRef>
          </c:val>
          <c:extLst xmlns:c16r2="http://schemas.microsoft.com/office/drawing/2015/06/chart">
            <c:ext xmlns:c16="http://schemas.microsoft.com/office/drawing/2014/chart" uri="{C3380CC4-5D6E-409C-BE32-E72D297353CC}">
              <c16:uniqueId val="{00000002-E500-4C55-B09A-FFF5BD5439E4}"/>
            </c:ext>
          </c:extLst>
        </c:ser>
        <c:dLbls>
          <c:showVal val="1"/>
        </c:dLbls>
        <c:gapWidth val="100"/>
        <c:overlap val="-24"/>
        <c:axId val="52654080"/>
        <c:axId val="52655616"/>
      </c:barChart>
      <c:catAx>
        <c:axId val="52654080"/>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52655616"/>
        <c:crosses val="autoZero"/>
        <c:auto val="1"/>
        <c:lblAlgn val="ctr"/>
        <c:lblOffset val="100"/>
      </c:catAx>
      <c:valAx>
        <c:axId val="52655616"/>
        <c:scaling>
          <c:orientation val="minMax"/>
        </c:scaling>
        <c:axPos val="l"/>
        <c:majorGridlines>
          <c:spPr>
            <a:ln w="9525" cap="flat" cmpd="sng" algn="ctr">
              <a:solidFill>
                <a:schemeClr val="lt1">
                  <a:lumMod val="95000"/>
                  <a:alpha val="1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crossAx val="52654080"/>
        <c:crosses val="autoZero"/>
        <c:crossBetween val="between"/>
      </c:valAx>
      <c:spPr>
        <a:noFill/>
        <a:ln>
          <a:noFill/>
        </a:ln>
        <a:effectLst/>
      </c:spPr>
    </c:plotArea>
    <c:legend>
      <c:legendPos val="b"/>
      <c:layout>
        <c:manualLayout>
          <c:xMode val="edge"/>
          <c:yMode val="edge"/>
          <c:x val="0.29524549446432741"/>
          <c:y val="0.89910332404953219"/>
          <c:w val="0.29623096473189781"/>
          <c:h val="8.3331066555218034E-2"/>
        </c:manualLayout>
      </c:layout>
      <c:spPr>
        <a:noFill/>
        <a:ln>
          <a:noFill/>
        </a:ln>
        <a:effectLst/>
      </c:spPr>
      <c:txPr>
        <a:bodyPr rot="0" spcFirstLastPara="1" vertOverflow="ellipsis" vert="horz" wrap="square" anchor="ctr" anchorCtr="1"/>
        <a:lstStyle/>
        <a:p>
          <a:pPr>
            <a:defRPr sz="1400" b="0" i="0" u="none" strike="noStrike" kern="1200" baseline="0">
              <a:solidFill>
                <a:schemeClr val="lt1">
                  <a:lumMod val="85000"/>
                </a:schemeClr>
              </a:solidFill>
              <a:latin typeface="+mn-lt"/>
              <a:ea typeface="+mn-ea"/>
              <a:cs typeface="+mn-cs"/>
            </a:defRPr>
          </a:pPr>
          <a:endParaRPr lang="en-US"/>
        </a:p>
      </c:txPr>
    </c:legend>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4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төлөвлөгөө</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lumMod val="85000"/>
                      </a:schemeClr>
                    </a:solidFill>
                    <a:latin typeface="Times New Roman Mon" panose="02020500000000000000" pitchFamily="18"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Орлого</c:v>
                </c:pt>
                <c:pt idx="1">
                  <c:v>Зардал</c:v>
                </c:pt>
                <c:pt idx="2">
                  <c:v>Ашиг</c:v>
                </c:pt>
              </c:strCache>
            </c:strRef>
          </c:cat>
          <c:val>
            <c:numRef>
              <c:f>Sheet1!$B$2:$B$4</c:f>
              <c:numCache>
                <c:formatCode>General</c:formatCode>
                <c:ptCount val="3"/>
                <c:pt idx="0">
                  <c:v>30600</c:v>
                </c:pt>
                <c:pt idx="1">
                  <c:v>26700</c:v>
                </c:pt>
                <c:pt idx="2">
                  <c:v>3900</c:v>
                </c:pt>
              </c:numCache>
            </c:numRef>
          </c:val>
          <c:extLst xmlns:c16r2="http://schemas.microsoft.com/office/drawing/2015/06/chart">
            <c:ext xmlns:c16="http://schemas.microsoft.com/office/drawing/2014/chart" uri="{C3380CC4-5D6E-409C-BE32-E72D297353CC}">
              <c16:uniqueId val="{00000000-CFCE-4483-88DF-FE06C3BA6DA5}"/>
            </c:ext>
          </c:extLst>
        </c:ser>
        <c:ser>
          <c:idx val="1"/>
          <c:order val="1"/>
          <c:tx>
            <c:strRef>
              <c:f>Sheet1!$C$1</c:f>
              <c:strCache>
                <c:ptCount val="1"/>
                <c:pt idx="0">
                  <c:v>гүйцэтгэл</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lumMod val="85000"/>
                      </a:schemeClr>
                    </a:solidFill>
                    <a:latin typeface="Times New Roman Mon" panose="02020500000000000000" pitchFamily="18"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Орлого</c:v>
                </c:pt>
                <c:pt idx="1">
                  <c:v>Зардал</c:v>
                </c:pt>
                <c:pt idx="2">
                  <c:v>Ашиг</c:v>
                </c:pt>
              </c:strCache>
            </c:strRef>
          </c:cat>
          <c:val>
            <c:numRef>
              <c:f>Sheet1!$C$2:$C$4</c:f>
              <c:numCache>
                <c:formatCode>General</c:formatCode>
                <c:ptCount val="3"/>
                <c:pt idx="0">
                  <c:v>24700</c:v>
                </c:pt>
                <c:pt idx="1">
                  <c:v>23500</c:v>
                </c:pt>
                <c:pt idx="2">
                  <c:v>1200</c:v>
                </c:pt>
              </c:numCache>
            </c:numRef>
          </c:val>
          <c:extLst xmlns:c16r2="http://schemas.microsoft.com/office/drawing/2015/06/chart">
            <c:ext xmlns:c16="http://schemas.microsoft.com/office/drawing/2014/chart" uri="{C3380CC4-5D6E-409C-BE32-E72D297353CC}">
              <c16:uniqueId val="{00000001-CFCE-4483-88DF-FE06C3BA6DA5}"/>
            </c:ext>
          </c:extLst>
        </c:ser>
        <c:dLbls>
          <c:showVal val="1"/>
        </c:dLbls>
        <c:gapWidth val="100"/>
        <c:overlap val="-24"/>
        <c:axId val="53122176"/>
        <c:axId val="53123712"/>
      </c:barChart>
      <c:catAx>
        <c:axId val="53122176"/>
        <c:scaling>
          <c:orientation val="minMax"/>
        </c:scaling>
        <c:axPos val="b"/>
        <c:numFmt formatCode="General" sourceLinked="1"/>
        <c:maj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800" b="0" i="0" u="none" strike="noStrike" kern="1200" baseline="0">
                <a:solidFill>
                  <a:schemeClr val="lt1">
                    <a:lumMod val="85000"/>
                  </a:schemeClr>
                </a:solidFill>
                <a:latin typeface="Times New Roman Mon" panose="02020500000000000000" pitchFamily="18" charset="0"/>
                <a:ea typeface="+mn-ea"/>
                <a:cs typeface="+mn-cs"/>
              </a:defRPr>
            </a:pPr>
            <a:endParaRPr lang="en-US"/>
          </a:p>
        </c:txPr>
        <c:crossAx val="53123712"/>
        <c:crosses val="autoZero"/>
        <c:auto val="1"/>
        <c:lblAlgn val="ctr"/>
        <c:lblOffset val="100"/>
      </c:catAx>
      <c:valAx>
        <c:axId val="53123712"/>
        <c:scaling>
          <c:orientation val="minMax"/>
        </c:scaling>
        <c:axPos val="l"/>
        <c:majorGridlines>
          <c:spPr>
            <a:ln w="9525" cap="flat" cmpd="sng" algn="ctr">
              <a:solidFill>
                <a:schemeClr val="lt1">
                  <a:lumMod val="95000"/>
                  <a:alpha val="10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lt1">
                    <a:lumMod val="85000"/>
                  </a:schemeClr>
                </a:solidFill>
                <a:latin typeface="Times New Roman Mon" panose="02020500000000000000" pitchFamily="18" charset="0"/>
                <a:ea typeface="+mn-ea"/>
                <a:cs typeface="+mn-cs"/>
              </a:defRPr>
            </a:pPr>
            <a:endParaRPr lang="en-US"/>
          </a:p>
        </c:txPr>
        <c:crossAx val="53122176"/>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800" b="0" i="0" u="none" strike="noStrike" kern="1200" baseline="0">
              <a:solidFill>
                <a:schemeClr val="lt1">
                  <a:lumMod val="85000"/>
                </a:schemeClr>
              </a:solidFill>
              <a:latin typeface="Times New Roman Mon" panose="02020500000000000000" pitchFamily="18" charset="0"/>
              <a:ea typeface="+mn-ea"/>
              <a:cs typeface="+mn-cs"/>
            </a:defRPr>
          </a:pPr>
          <a:endParaRPr lang="en-US"/>
        </a:p>
      </c:txPr>
    </c:legend>
    <c:plotVisOnly val="1"/>
    <c:dispBlanksAs val="gap"/>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sz="1800">
          <a:latin typeface="Times New Roman Mon" panose="02020500000000000000" pitchFamily="18" charset="0"/>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1.png"/><Relationship Id="rId1" Type="http://schemas.openxmlformats.org/officeDocument/2006/relationships/image" Target="../media/image71.png"/><Relationship Id="rId4" Type="http://schemas.openxmlformats.org/officeDocument/2006/relationships/image" Target="../media/image10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6CF516-8ECD-4C2A-AB3A-3052EED295DF}" type="doc">
      <dgm:prSet loTypeId="urn:microsoft.com/office/officeart/2008/layout/PictureStrips" loCatId="list" qsTypeId="urn:microsoft.com/office/officeart/2005/8/quickstyle/3d3" qsCatId="3D" csTypeId="urn:microsoft.com/office/officeart/2005/8/colors/accent1_2" csCatId="accent1" phldr="1"/>
      <dgm:spPr/>
      <dgm:t>
        <a:bodyPr/>
        <a:lstStyle/>
        <a:p>
          <a:endParaRPr lang="en-US"/>
        </a:p>
      </dgm:t>
    </dgm:pt>
    <dgm:pt modelId="{CE2BC044-2A39-4FCA-9EF8-EACCFBC7A2EC}">
      <dgm:prSet phldrT="[Text]"/>
      <dgm:spPr/>
      <dgm:t>
        <a:bodyPr/>
        <a:lstStyle/>
        <a:p>
          <a:r>
            <a:rPr lang="mn-MN" b="1" dirty="0" smtClean="0">
              <a:solidFill>
                <a:srgbClr val="0937C9"/>
              </a:solidFill>
              <a:latin typeface="Times New Roman" panose="02020603050405020304" pitchFamily="18" charset="0"/>
              <a:cs typeface="Times New Roman" panose="02020603050405020304" pitchFamily="18" charset="0"/>
            </a:rPr>
            <a:t>ЭРХЭМ ЗОРИЛГО</a:t>
          </a:r>
        </a:p>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Бид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олон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улсын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чанар</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стандартын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түвшинд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хүрсэн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зах</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зээлд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өрсөлдөх</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чадвар</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сайтай</a:t>
          </a:r>
          <a:r>
            <a:rPr lang="en-US" dirty="0" smtClean="0">
              <a:latin typeface="Times New Roman" panose="02020603050405020304" pitchFamily="18" charset="0"/>
              <a:cs typeface="Times New Roman" panose="02020603050405020304" pitchFamily="18" charset="0"/>
            </a:rPr>
            <a:t>, </a:t>
          </a:r>
          <a:r>
            <a:rPr lang="mn-MN" dirty="0" smtClean="0">
              <a:latin typeface="Times New Roman" panose="02020603050405020304" pitchFamily="18" charset="0"/>
              <a:cs typeface="Times New Roman" panose="02020603050405020304" pitchFamily="18" charset="0"/>
            </a:rPr>
            <a:t>арьс шир болон түүгээр хийсэн бүтээгдэхүүнийг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шинэ</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болон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шинэчилсэн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технологиор</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үйлдвэрлэж</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дотоод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гадаадын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зах</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зээлд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борлуулна</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93A1A99F-F4B8-432B-9D9A-60C6C6E2D745}" type="parTrans" cxnId="{7322ACEC-5627-4798-AA5B-8CBC21649788}">
      <dgm:prSet/>
      <dgm:spPr/>
      <dgm:t>
        <a:bodyPr/>
        <a:lstStyle/>
        <a:p>
          <a:endParaRPr lang="en-US"/>
        </a:p>
      </dgm:t>
    </dgm:pt>
    <dgm:pt modelId="{DB92D85C-5040-4700-869E-2F451380ED9C}" type="sibTrans" cxnId="{7322ACEC-5627-4798-AA5B-8CBC21649788}">
      <dgm:prSet/>
      <dgm:spPr/>
      <dgm:t>
        <a:bodyPr/>
        <a:lstStyle/>
        <a:p>
          <a:endParaRPr lang="en-US"/>
        </a:p>
      </dgm:t>
    </dgm:pt>
    <dgm:pt modelId="{095FC3B8-E3E1-4B94-955C-4886C2B705EB}">
      <dgm:prSet phldrT="[Text]"/>
      <dgm:spPr/>
      <dgm:t>
        <a:bodyPr/>
        <a:lstStyle/>
        <a:p>
          <a:pPr marL="231775" indent="0"/>
          <a:r>
            <a:rPr lang="en-US" b="1" dirty="0" smtClean="0">
              <a:solidFill>
                <a:srgbClr val="0937C9"/>
              </a:solidFill>
              <a:latin typeface="Times New Roman" panose="02020603050405020304" pitchFamily="18" charset="0"/>
              <a:cs typeface="Times New Roman" panose="02020603050405020304" pitchFamily="18" charset="0"/>
            </a:rPr>
            <a:t>ХАМТ ОЛНЫ ЗОРИЛТ</a:t>
          </a:r>
        </a:p>
        <a:p>
          <a:pPr marL="231775" indent="0"/>
          <a:r>
            <a:rPr lang="en-US" dirty="0" smtClean="0">
              <a:latin typeface="Times New Roman" panose="02020603050405020304" pitchFamily="18" charset="0"/>
              <a:cs typeface="Times New Roman" panose="02020603050405020304" pitchFamily="18" charset="0"/>
            </a:rPr>
            <a:t>	</a:t>
          </a:r>
          <a:r>
            <a:rPr lang="mn-MN" dirty="0" smtClean="0">
              <a:latin typeface="Times New Roman" panose="02020603050405020304" pitchFamily="18" charset="0"/>
              <a:cs typeface="Times New Roman" panose="02020603050405020304" pitchFamily="18" charset="0"/>
            </a:rPr>
            <a:t>Д</a:t>
          </a:r>
          <a:r>
            <a:rPr lang="en-US" dirty="0" err="1" smtClean="0">
              <a:latin typeface="Times New Roman" panose="02020603050405020304" pitchFamily="18" charset="0"/>
              <a:cs typeface="Times New Roman" panose="02020603050405020304" pitchFamily="18" charset="0"/>
            </a:rPr>
            <a:t>уурсах</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нэртэй</a:t>
          </a:r>
          <a:r>
            <a:rPr lang="mn-M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дуудах</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хүчтэй</a:t>
          </a:r>
          <a:r>
            <a:rPr lang="mn-M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хамгийн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чанартай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хамгийн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хямд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Монгол</a:t>
          </a:r>
          <a:r>
            <a:rPr lang="mn-M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бүтээгдэхүүнийг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Монголчууд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өөрсдөө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үйлдвэрлэх</a:t>
          </a:r>
          <a:endParaRPr lang="en-US" dirty="0">
            <a:latin typeface="Times New Roman" panose="02020603050405020304" pitchFamily="18" charset="0"/>
            <a:cs typeface="Times New Roman" panose="02020603050405020304" pitchFamily="18" charset="0"/>
          </a:endParaRPr>
        </a:p>
      </dgm:t>
    </dgm:pt>
    <dgm:pt modelId="{D9982A58-CAA2-41BC-BF37-430421812BCE}" type="parTrans" cxnId="{324693AF-1031-4390-BDA4-A4B3D75F1080}">
      <dgm:prSet/>
      <dgm:spPr/>
      <dgm:t>
        <a:bodyPr/>
        <a:lstStyle/>
        <a:p>
          <a:endParaRPr lang="en-US"/>
        </a:p>
      </dgm:t>
    </dgm:pt>
    <dgm:pt modelId="{5603B95C-D2FD-4A37-98D1-C19E749AE914}" type="sibTrans" cxnId="{324693AF-1031-4390-BDA4-A4B3D75F1080}">
      <dgm:prSet/>
      <dgm:spPr/>
      <dgm:t>
        <a:bodyPr/>
        <a:lstStyle/>
        <a:p>
          <a:endParaRPr lang="en-US"/>
        </a:p>
      </dgm:t>
    </dgm:pt>
    <dgm:pt modelId="{E2FE512D-40F8-42D3-B6F7-1FAEEC7B7D49}">
      <dgm:prSet phldrT="[Text]"/>
      <dgm:spPr/>
      <dgm:t>
        <a:bodyPr/>
        <a:lstStyle/>
        <a:p>
          <a:pPr algn="ctr"/>
          <a:r>
            <a:rPr lang="en-US" b="1" dirty="0" smtClean="0">
              <a:solidFill>
                <a:srgbClr val="0937C9"/>
              </a:solidFill>
              <a:latin typeface="Times New Roman" panose="02020603050405020304" pitchFamily="18" charset="0"/>
              <a:cs typeface="Times New Roman" panose="02020603050405020304" pitchFamily="18" charset="0"/>
            </a:rPr>
            <a:t>КОМПАНИЙН УРИА</a:t>
          </a:r>
        </a:p>
        <a:p>
          <a:pPr algn="ctr"/>
          <a:r>
            <a:rPr lang="en-US" dirty="0" err="1" smtClean="0">
              <a:latin typeface="Times New Roman" panose="02020603050405020304" pitchFamily="18" charset="0"/>
              <a:cs typeface="Times New Roman" panose="02020603050405020304" pitchFamily="18" charset="0"/>
            </a:rPr>
            <a:t>Дэвшлийг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хэрэгжүүлэгч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ёс</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зүйг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эрхэмлэгч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байгальд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ээлтэй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компани</a:t>
          </a:r>
          <a:endParaRPr lang="en-US" dirty="0">
            <a:latin typeface="Times New Roman" panose="02020603050405020304" pitchFamily="18" charset="0"/>
            <a:cs typeface="Times New Roman" panose="02020603050405020304" pitchFamily="18" charset="0"/>
          </a:endParaRPr>
        </a:p>
      </dgm:t>
    </dgm:pt>
    <dgm:pt modelId="{BCB0AB0A-85F1-49B7-86F5-4EE863ABE3B1}" type="parTrans" cxnId="{A2E728C3-6C1D-4AD4-AFE4-3EAF447F758C}">
      <dgm:prSet/>
      <dgm:spPr/>
      <dgm:t>
        <a:bodyPr/>
        <a:lstStyle/>
        <a:p>
          <a:endParaRPr lang="en-US"/>
        </a:p>
      </dgm:t>
    </dgm:pt>
    <dgm:pt modelId="{AE7DDDA4-4EA5-44D0-80A5-8D09DCA304C3}" type="sibTrans" cxnId="{A2E728C3-6C1D-4AD4-AFE4-3EAF447F758C}">
      <dgm:prSet/>
      <dgm:spPr/>
      <dgm:t>
        <a:bodyPr/>
        <a:lstStyle/>
        <a:p>
          <a:endParaRPr lang="en-US"/>
        </a:p>
      </dgm:t>
    </dgm:pt>
    <dgm:pt modelId="{493EA3C0-9BAB-43E5-978E-61E5DA60B375}">
      <dgm:prSet/>
      <dgm:spPr/>
      <dgm:t>
        <a:bodyPr/>
        <a:lstStyle/>
        <a:p>
          <a:pPr marL="115888" indent="0"/>
          <a:r>
            <a:rPr lang="en-US" b="1" dirty="0" smtClean="0">
              <a:solidFill>
                <a:srgbClr val="0937C9"/>
              </a:solidFill>
              <a:latin typeface="Times New Roman" panose="02020603050405020304" pitchFamily="18" charset="0"/>
              <a:cs typeface="Times New Roman" panose="02020603050405020304" pitchFamily="18" charset="0"/>
            </a:rPr>
            <a:t>ҮЙЛ АЖИЛЛАГААНЫ ЗАРЧИМ</a:t>
          </a:r>
        </a:p>
        <a:p>
          <a:pPr marL="115888" indent="0"/>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Шударга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ил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тод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нээлттэй</a:t>
          </a:r>
          <a:endParaRPr lang="en-US" dirty="0" smtClean="0">
            <a:latin typeface="Times New Roman" panose="02020603050405020304" pitchFamily="18" charset="0"/>
            <a:cs typeface="Times New Roman" panose="02020603050405020304" pitchFamily="18" charset="0"/>
          </a:endParaRPr>
        </a:p>
        <a:p>
          <a:pPr marL="115888" indent="0"/>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Хууль</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дүрмийг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чандлан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сахиулна</a:t>
          </a:r>
          <a:endParaRPr lang="en-US" dirty="0" smtClean="0">
            <a:latin typeface="Times New Roman" panose="02020603050405020304" pitchFamily="18" charset="0"/>
            <a:cs typeface="Times New Roman" panose="02020603050405020304" pitchFamily="18" charset="0"/>
          </a:endParaRPr>
        </a:p>
        <a:p>
          <a:pPr marL="115888" indent="0"/>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Бүтээлч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сэтгэлгээг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хөгжүүлнэ</a:t>
          </a:r>
          <a:endParaRPr lang="en-US" dirty="0" smtClean="0">
            <a:latin typeface="Times New Roman" panose="02020603050405020304" pitchFamily="18" charset="0"/>
            <a:cs typeface="Times New Roman" panose="02020603050405020304" pitchFamily="18" charset="0"/>
          </a:endParaRPr>
        </a:p>
        <a:p>
          <a:pPr marL="115888" indent="0"/>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Байгаль</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орчинд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ээлтэй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үйл</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ажиллагаа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явуулна</a:t>
          </a:r>
          <a:endParaRPr lang="en-US" dirty="0">
            <a:latin typeface="Times New Roman" panose="02020603050405020304" pitchFamily="18" charset="0"/>
            <a:cs typeface="Times New Roman" panose="02020603050405020304" pitchFamily="18" charset="0"/>
          </a:endParaRPr>
        </a:p>
      </dgm:t>
    </dgm:pt>
    <dgm:pt modelId="{BBF1E511-329B-4103-9A98-ABDA8108E6CF}" type="parTrans" cxnId="{97A9E0FA-336A-4843-8364-850958E43F72}">
      <dgm:prSet/>
      <dgm:spPr/>
      <dgm:t>
        <a:bodyPr/>
        <a:lstStyle/>
        <a:p>
          <a:endParaRPr lang="en-US"/>
        </a:p>
      </dgm:t>
    </dgm:pt>
    <dgm:pt modelId="{7E3BE3B2-ED15-4A09-ADB8-70C343565A7A}" type="sibTrans" cxnId="{97A9E0FA-336A-4843-8364-850958E43F72}">
      <dgm:prSet/>
      <dgm:spPr/>
      <dgm:t>
        <a:bodyPr/>
        <a:lstStyle/>
        <a:p>
          <a:endParaRPr lang="en-US"/>
        </a:p>
      </dgm:t>
    </dgm:pt>
    <dgm:pt modelId="{90B0301E-ABE8-41FC-A9F1-CFA37962519A}" type="pres">
      <dgm:prSet presAssocID="{B36CF516-8ECD-4C2A-AB3A-3052EED295DF}" presName="Name0" presStyleCnt="0">
        <dgm:presLayoutVars>
          <dgm:dir/>
          <dgm:resizeHandles val="exact"/>
        </dgm:presLayoutVars>
      </dgm:prSet>
      <dgm:spPr/>
      <dgm:t>
        <a:bodyPr/>
        <a:lstStyle/>
        <a:p>
          <a:endParaRPr lang="en-US"/>
        </a:p>
      </dgm:t>
    </dgm:pt>
    <dgm:pt modelId="{FC6EB82B-D043-46C7-A85F-AEFBF1A7F737}" type="pres">
      <dgm:prSet presAssocID="{CE2BC044-2A39-4FCA-9EF8-EACCFBC7A2EC}" presName="composite" presStyleCnt="0"/>
      <dgm:spPr/>
    </dgm:pt>
    <dgm:pt modelId="{8B457434-11AF-4EEC-B307-A57E7CBAD691}" type="pres">
      <dgm:prSet presAssocID="{CE2BC044-2A39-4FCA-9EF8-EACCFBC7A2EC}" presName="rect1" presStyleLbl="trAlignAcc1" presStyleIdx="0" presStyleCnt="4">
        <dgm:presLayoutVars>
          <dgm:bulletEnabled val="1"/>
        </dgm:presLayoutVars>
      </dgm:prSet>
      <dgm:spPr/>
      <dgm:t>
        <a:bodyPr/>
        <a:lstStyle/>
        <a:p>
          <a:endParaRPr lang="en-US"/>
        </a:p>
      </dgm:t>
    </dgm:pt>
    <dgm:pt modelId="{2330C9D6-0650-4897-A05B-A028EAA810AD}" type="pres">
      <dgm:prSet presAssocID="{CE2BC044-2A39-4FCA-9EF8-EACCFBC7A2EC}" presName="rect2" presStyleLbl="fgImgPlace1" presStyleIdx="0" presStyleCnt="4" custScaleX="89545" custScaleY="102717" custLinFactNeighborX="3897" custLinFactNeighborY="11264"/>
      <dgm:spPr>
        <a:blipFill>
          <a:blip xmlns:r="http://schemas.openxmlformats.org/officeDocument/2006/relationships" r:embed="rId1">
            <a:extLst>
              <a:ext uri="{28A0092B-C50C-407E-A947-70E740481C1C}">
                <a14:useLocalDpi xmlns:a14="http://schemas.microsoft.com/office/drawing/2010/main" xmlns="" val="0"/>
              </a:ext>
            </a:extLst>
          </a:blip>
          <a:srcRect/>
          <a:stretch>
            <a:fillRect l="-36000" r="-36000"/>
          </a:stretch>
        </a:blipFill>
      </dgm:spPr>
    </dgm:pt>
    <dgm:pt modelId="{8F03DED0-88DE-45DC-9F3A-F73D879F4BEA}" type="pres">
      <dgm:prSet presAssocID="{DB92D85C-5040-4700-869E-2F451380ED9C}" presName="sibTrans" presStyleCnt="0"/>
      <dgm:spPr/>
    </dgm:pt>
    <dgm:pt modelId="{39D54C64-0771-4416-96D0-84D2C31695C4}" type="pres">
      <dgm:prSet presAssocID="{095FC3B8-E3E1-4B94-955C-4886C2B705EB}" presName="composite" presStyleCnt="0"/>
      <dgm:spPr/>
    </dgm:pt>
    <dgm:pt modelId="{0D5B9696-DC2B-4656-8B3E-5C6D26C79BB2}" type="pres">
      <dgm:prSet presAssocID="{095FC3B8-E3E1-4B94-955C-4886C2B705EB}" presName="rect1" presStyleLbl="trAlignAcc1" presStyleIdx="1" presStyleCnt="4">
        <dgm:presLayoutVars>
          <dgm:bulletEnabled val="1"/>
        </dgm:presLayoutVars>
      </dgm:prSet>
      <dgm:spPr/>
      <dgm:t>
        <a:bodyPr/>
        <a:lstStyle/>
        <a:p>
          <a:endParaRPr lang="en-US"/>
        </a:p>
      </dgm:t>
    </dgm:pt>
    <dgm:pt modelId="{F6409AC8-770C-4A0F-9714-663E286C5744}" type="pres">
      <dgm:prSet presAssocID="{095FC3B8-E3E1-4B94-955C-4886C2B705EB}" presName="rect2" presStyleLbl="fgImgPlace1" presStyleIdx="1" presStyleCnt="4" custLinFactNeighborX="16939" custLinFactNeighborY="10427"/>
      <dgm:spPr>
        <a:blipFill>
          <a:blip xmlns:r="http://schemas.openxmlformats.org/officeDocument/2006/relationships" r:embed="rId2">
            <a:extLst>
              <a:ext uri="{28A0092B-C50C-407E-A947-70E740481C1C}">
                <a14:useLocalDpi xmlns:a14="http://schemas.microsoft.com/office/drawing/2010/main" xmlns="" val="0"/>
              </a:ext>
            </a:extLst>
          </a:blip>
          <a:srcRect/>
          <a:stretch>
            <a:fillRect l="-25000" r="-25000"/>
          </a:stretch>
        </a:blipFill>
      </dgm:spPr>
    </dgm:pt>
    <dgm:pt modelId="{E24F4776-0B9A-46BB-B76A-FD5B9F11F478}" type="pres">
      <dgm:prSet presAssocID="{5603B95C-D2FD-4A37-98D1-C19E749AE914}" presName="sibTrans" presStyleCnt="0"/>
      <dgm:spPr/>
    </dgm:pt>
    <dgm:pt modelId="{8438B931-EDC5-42AD-A198-E7B9CC46AA0E}" type="pres">
      <dgm:prSet presAssocID="{E2FE512D-40F8-42D3-B6F7-1FAEEC7B7D49}" presName="composite" presStyleCnt="0"/>
      <dgm:spPr/>
    </dgm:pt>
    <dgm:pt modelId="{862CFC75-1116-4FE2-9487-468D2DF05918}" type="pres">
      <dgm:prSet presAssocID="{E2FE512D-40F8-42D3-B6F7-1FAEEC7B7D49}" presName="rect1" presStyleLbl="trAlignAcc1" presStyleIdx="2" presStyleCnt="4">
        <dgm:presLayoutVars>
          <dgm:bulletEnabled val="1"/>
        </dgm:presLayoutVars>
      </dgm:prSet>
      <dgm:spPr/>
      <dgm:t>
        <a:bodyPr/>
        <a:lstStyle/>
        <a:p>
          <a:endParaRPr lang="en-US"/>
        </a:p>
      </dgm:t>
    </dgm:pt>
    <dgm:pt modelId="{4A156183-1839-4709-8CF2-D2DD2828F9D0}" type="pres">
      <dgm:prSet presAssocID="{E2FE512D-40F8-42D3-B6F7-1FAEEC7B7D49}" presName="rect2" presStyleLbl="fgImgPlace1" presStyleIdx="2" presStyleCnt="4" custScaleX="105485" custScaleY="103452" custLinFactNeighborX="5380" custLinFactNeighborY="10385"/>
      <dgm:spPr>
        <a:blipFill>
          <a:blip xmlns:r="http://schemas.openxmlformats.org/officeDocument/2006/relationships" r:embed="rId3">
            <a:extLst>
              <a:ext uri="{28A0092B-C50C-407E-A947-70E740481C1C}">
                <a14:useLocalDpi xmlns:a14="http://schemas.microsoft.com/office/drawing/2010/main" xmlns="" val="0"/>
              </a:ext>
            </a:extLst>
          </a:blip>
          <a:srcRect/>
          <a:stretch>
            <a:fillRect l="-48000" r="-48000"/>
          </a:stretch>
        </a:blipFill>
      </dgm:spPr>
    </dgm:pt>
    <dgm:pt modelId="{951D53A2-BE4C-4E89-A764-BF657251901D}" type="pres">
      <dgm:prSet presAssocID="{AE7DDDA4-4EA5-44D0-80A5-8D09DCA304C3}" presName="sibTrans" presStyleCnt="0"/>
      <dgm:spPr/>
    </dgm:pt>
    <dgm:pt modelId="{41664C4F-1F8C-484B-B648-F6D8085329A1}" type="pres">
      <dgm:prSet presAssocID="{493EA3C0-9BAB-43E5-978E-61E5DA60B375}" presName="composite" presStyleCnt="0"/>
      <dgm:spPr/>
    </dgm:pt>
    <dgm:pt modelId="{F457F2DE-05BE-4669-86B8-58C9C2FF6B59}" type="pres">
      <dgm:prSet presAssocID="{493EA3C0-9BAB-43E5-978E-61E5DA60B375}" presName="rect1" presStyleLbl="trAlignAcc1" presStyleIdx="3" presStyleCnt="4">
        <dgm:presLayoutVars>
          <dgm:bulletEnabled val="1"/>
        </dgm:presLayoutVars>
      </dgm:prSet>
      <dgm:spPr/>
      <dgm:t>
        <a:bodyPr/>
        <a:lstStyle/>
        <a:p>
          <a:endParaRPr lang="en-US"/>
        </a:p>
      </dgm:t>
    </dgm:pt>
    <dgm:pt modelId="{639992D1-9417-455E-82B8-51E1332A94C9}" type="pres">
      <dgm:prSet presAssocID="{493EA3C0-9BAB-43E5-978E-61E5DA60B375}" presName="rect2" presStyleLbl="fgImgPlace1" presStyleIdx="3" presStyleCnt="4" custLinFactNeighborX="13805" custLinFactNeighborY="10259"/>
      <dgm:spPr>
        <a:blipFill>
          <a:blip xmlns:r="http://schemas.openxmlformats.org/officeDocument/2006/relationships" r:embed="rId4">
            <a:extLst>
              <a:ext uri="{28A0092B-C50C-407E-A947-70E740481C1C}">
                <a14:useLocalDpi xmlns:a14="http://schemas.microsoft.com/office/drawing/2010/main" xmlns="" val="0"/>
              </a:ext>
            </a:extLst>
          </a:blip>
          <a:srcRect/>
          <a:stretch>
            <a:fillRect l="-25000" r="-25000"/>
          </a:stretch>
        </a:blipFill>
      </dgm:spPr>
    </dgm:pt>
  </dgm:ptLst>
  <dgm:cxnLst>
    <dgm:cxn modelId="{7322ACEC-5627-4798-AA5B-8CBC21649788}" srcId="{B36CF516-8ECD-4C2A-AB3A-3052EED295DF}" destId="{CE2BC044-2A39-4FCA-9EF8-EACCFBC7A2EC}" srcOrd="0" destOrd="0" parTransId="{93A1A99F-F4B8-432B-9D9A-60C6C6E2D745}" sibTransId="{DB92D85C-5040-4700-869E-2F451380ED9C}"/>
    <dgm:cxn modelId="{D31D70C6-B870-4B3B-A8D0-77A45AFF70DD}" type="presOf" srcId="{095FC3B8-E3E1-4B94-955C-4886C2B705EB}" destId="{0D5B9696-DC2B-4656-8B3E-5C6D26C79BB2}" srcOrd="0" destOrd="0" presId="urn:microsoft.com/office/officeart/2008/layout/PictureStrips"/>
    <dgm:cxn modelId="{A2E728C3-6C1D-4AD4-AFE4-3EAF447F758C}" srcId="{B36CF516-8ECD-4C2A-AB3A-3052EED295DF}" destId="{E2FE512D-40F8-42D3-B6F7-1FAEEC7B7D49}" srcOrd="2" destOrd="0" parTransId="{BCB0AB0A-85F1-49B7-86F5-4EE863ABE3B1}" sibTransId="{AE7DDDA4-4EA5-44D0-80A5-8D09DCA304C3}"/>
    <dgm:cxn modelId="{97A9E0FA-336A-4843-8364-850958E43F72}" srcId="{B36CF516-8ECD-4C2A-AB3A-3052EED295DF}" destId="{493EA3C0-9BAB-43E5-978E-61E5DA60B375}" srcOrd="3" destOrd="0" parTransId="{BBF1E511-329B-4103-9A98-ABDA8108E6CF}" sibTransId="{7E3BE3B2-ED15-4A09-ADB8-70C343565A7A}"/>
    <dgm:cxn modelId="{36C4C1A8-CED3-4865-A041-FC24553D002F}" type="presOf" srcId="{493EA3C0-9BAB-43E5-978E-61E5DA60B375}" destId="{F457F2DE-05BE-4669-86B8-58C9C2FF6B59}" srcOrd="0" destOrd="0" presId="urn:microsoft.com/office/officeart/2008/layout/PictureStrips"/>
    <dgm:cxn modelId="{13AFE94F-ED2F-406D-B8BF-5F6814AD5B76}" type="presOf" srcId="{CE2BC044-2A39-4FCA-9EF8-EACCFBC7A2EC}" destId="{8B457434-11AF-4EEC-B307-A57E7CBAD691}" srcOrd="0" destOrd="0" presId="urn:microsoft.com/office/officeart/2008/layout/PictureStrips"/>
    <dgm:cxn modelId="{61099E98-52D8-495F-8773-D255EB8E6BB8}" type="presOf" srcId="{B36CF516-8ECD-4C2A-AB3A-3052EED295DF}" destId="{90B0301E-ABE8-41FC-A9F1-CFA37962519A}" srcOrd="0" destOrd="0" presId="urn:microsoft.com/office/officeart/2008/layout/PictureStrips"/>
    <dgm:cxn modelId="{324693AF-1031-4390-BDA4-A4B3D75F1080}" srcId="{B36CF516-8ECD-4C2A-AB3A-3052EED295DF}" destId="{095FC3B8-E3E1-4B94-955C-4886C2B705EB}" srcOrd="1" destOrd="0" parTransId="{D9982A58-CAA2-41BC-BF37-430421812BCE}" sibTransId="{5603B95C-D2FD-4A37-98D1-C19E749AE914}"/>
    <dgm:cxn modelId="{2453C733-AB23-4577-B5F4-0813DEBA45FD}" type="presOf" srcId="{E2FE512D-40F8-42D3-B6F7-1FAEEC7B7D49}" destId="{862CFC75-1116-4FE2-9487-468D2DF05918}" srcOrd="0" destOrd="0" presId="urn:microsoft.com/office/officeart/2008/layout/PictureStrips"/>
    <dgm:cxn modelId="{D91A0581-C23D-4DE2-9360-50AC311C4434}" type="presParOf" srcId="{90B0301E-ABE8-41FC-A9F1-CFA37962519A}" destId="{FC6EB82B-D043-46C7-A85F-AEFBF1A7F737}" srcOrd="0" destOrd="0" presId="urn:microsoft.com/office/officeart/2008/layout/PictureStrips"/>
    <dgm:cxn modelId="{82F1F371-6360-4C9F-8380-BDAEEA355E72}" type="presParOf" srcId="{FC6EB82B-D043-46C7-A85F-AEFBF1A7F737}" destId="{8B457434-11AF-4EEC-B307-A57E7CBAD691}" srcOrd="0" destOrd="0" presId="urn:microsoft.com/office/officeart/2008/layout/PictureStrips"/>
    <dgm:cxn modelId="{1E0EE914-88FD-47AA-A05F-62EFE0D1095F}" type="presParOf" srcId="{FC6EB82B-D043-46C7-A85F-AEFBF1A7F737}" destId="{2330C9D6-0650-4897-A05B-A028EAA810AD}" srcOrd="1" destOrd="0" presId="urn:microsoft.com/office/officeart/2008/layout/PictureStrips"/>
    <dgm:cxn modelId="{9627E98C-A7E7-4B19-A199-36243AF54908}" type="presParOf" srcId="{90B0301E-ABE8-41FC-A9F1-CFA37962519A}" destId="{8F03DED0-88DE-45DC-9F3A-F73D879F4BEA}" srcOrd="1" destOrd="0" presId="urn:microsoft.com/office/officeart/2008/layout/PictureStrips"/>
    <dgm:cxn modelId="{57BE9F70-7C1D-4D69-BFB7-AE7972F1186B}" type="presParOf" srcId="{90B0301E-ABE8-41FC-A9F1-CFA37962519A}" destId="{39D54C64-0771-4416-96D0-84D2C31695C4}" srcOrd="2" destOrd="0" presId="urn:microsoft.com/office/officeart/2008/layout/PictureStrips"/>
    <dgm:cxn modelId="{18C80DF9-6128-432A-B92F-0D08BD847671}" type="presParOf" srcId="{39D54C64-0771-4416-96D0-84D2C31695C4}" destId="{0D5B9696-DC2B-4656-8B3E-5C6D26C79BB2}" srcOrd="0" destOrd="0" presId="urn:microsoft.com/office/officeart/2008/layout/PictureStrips"/>
    <dgm:cxn modelId="{6178D9DC-E6A3-498E-A8FF-80E81E6AACF2}" type="presParOf" srcId="{39D54C64-0771-4416-96D0-84D2C31695C4}" destId="{F6409AC8-770C-4A0F-9714-663E286C5744}" srcOrd="1" destOrd="0" presId="urn:microsoft.com/office/officeart/2008/layout/PictureStrips"/>
    <dgm:cxn modelId="{612B999C-6DFC-4B47-9BE9-B12F2F5C1C2A}" type="presParOf" srcId="{90B0301E-ABE8-41FC-A9F1-CFA37962519A}" destId="{E24F4776-0B9A-46BB-B76A-FD5B9F11F478}" srcOrd="3" destOrd="0" presId="urn:microsoft.com/office/officeart/2008/layout/PictureStrips"/>
    <dgm:cxn modelId="{BA584034-C9D3-4A26-8C31-4AD591ADD4C5}" type="presParOf" srcId="{90B0301E-ABE8-41FC-A9F1-CFA37962519A}" destId="{8438B931-EDC5-42AD-A198-E7B9CC46AA0E}" srcOrd="4" destOrd="0" presId="urn:microsoft.com/office/officeart/2008/layout/PictureStrips"/>
    <dgm:cxn modelId="{18129E1F-7344-4371-A85D-EF1D932F749C}" type="presParOf" srcId="{8438B931-EDC5-42AD-A198-E7B9CC46AA0E}" destId="{862CFC75-1116-4FE2-9487-468D2DF05918}" srcOrd="0" destOrd="0" presId="urn:microsoft.com/office/officeart/2008/layout/PictureStrips"/>
    <dgm:cxn modelId="{79ECE823-F3A7-4719-9E0E-D61736A22849}" type="presParOf" srcId="{8438B931-EDC5-42AD-A198-E7B9CC46AA0E}" destId="{4A156183-1839-4709-8CF2-D2DD2828F9D0}" srcOrd="1" destOrd="0" presId="urn:microsoft.com/office/officeart/2008/layout/PictureStrips"/>
    <dgm:cxn modelId="{D56A028A-B9E3-455F-A3B5-1E855BF84A05}" type="presParOf" srcId="{90B0301E-ABE8-41FC-A9F1-CFA37962519A}" destId="{951D53A2-BE4C-4E89-A764-BF657251901D}" srcOrd="5" destOrd="0" presId="urn:microsoft.com/office/officeart/2008/layout/PictureStrips"/>
    <dgm:cxn modelId="{199A310C-21EC-41A0-9536-4A001EDC5C83}" type="presParOf" srcId="{90B0301E-ABE8-41FC-A9F1-CFA37962519A}" destId="{41664C4F-1F8C-484B-B648-F6D8085329A1}" srcOrd="6" destOrd="0" presId="urn:microsoft.com/office/officeart/2008/layout/PictureStrips"/>
    <dgm:cxn modelId="{187B1C1F-6A70-4B8B-9FD8-A03A78A990C0}" type="presParOf" srcId="{41664C4F-1F8C-484B-B648-F6D8085329A1}" destId="{F457F2DE-05BE-4669-86B8-58C9C2FF6B59}" srcOrd="0" destOrd="0" presId="urn:microsoft.com/office/officeart/2008/layout/PictureStrips"/>
    <dgm:cxn modelId="{DF61E50E-F097-4502-884F-C3E7C114CD9F}" type="presParOf" srcId="{41664C4F-1F8C-484B-B648-F6D8085329A1}" destId="{639992D1-9417-455E-82B8-51E1332A94C9}" srcOrd="1" destOrd="0" presId="urn:microsoft.com/office/officeart/2008/layout/PictureStrips"/>
  </dgm:cxnLst>
  <dgm:bg>
    <a:solidFill>
      <a:schemeClr val="bg1"/>
    </a:solid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E1C7DF-7109-4EE7-AB83-2A7C019BC39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27ED609-E619-4C92-81E0-25D87F3533DB}">
      <dgm:prSet phldrT="[Text]"/>
      <dgm:spPr/>
      <dgm:t>
        <a:bodyPr/>
        <a:lstStyle/>
        <a:p>
          <a:r>
            <a:rPr lang="mn-MN" dirty="0" smtClean="0">
              <a:solidFill>
                <a:schemeClr val="accent1"/>
              </a:solidFill>
            </a:rPr>
            <a:t>ТУЗ</a:t>
          </a:r>
          <a:endParaRPr lang="en-US" dirty="0">
            <a:solidFill>
              <a:schemeClr val="accent1"/>
            </a:solidFill>
          </a:endParaRPr>
        </a:p>
      </dgm:t>
    </dgm:pt>
    <dgm:pt modelId="{661B5F18-1008-4A5D-A6C8-E9FE38D38952}" type="parTrans" cxnId="{6214B3CE-CEF1-4692-96E7-215ABCED053C}">
      <dgm:prSet/>
      <dgm:spPr/>
      <dgm:t>
        <a:bodyPr/>
        <a:lstStyle/>
        <a:p>
          <a:endParaRPr lang="en-US">
            <a:solidFill>
              <a:schemeClr val="accent1"/>
            </a:solidFill>
          </a:endParaRPr>
        </a:p>
      </dgm:t>
    </dgm:pt>
    <dgm:pt modelId="{739A25B1-066A-45BF-807F-D2A0BE357574}" type="sibTrans" cxnId="{6214B3CE-CEF1-4692-96E7-215ABCED053C}">
      <dgm:prSet/>
      <dgm:spPr/>
      <dgm:t>
        <a:bodyPr/>
        <a:lstStyle/>
        <a:p>
          <a:endParaRPr lang="en-US">
            <a:solidFill>
              <a:schemeClr val="accent1"/>
            </a:solidFill>
          </a:endParaRPr>
        </a:p>
      </dgm:t>
    </dgm:pt>
    <dgm:pt modelId="{81BED1F9-0AE2-4223-B643-C104903E1106}">
      <dgm:prSet phldrT="[Text]"/>
      <dgm:spPr/>
      <dgm:t>
        <a:bodyPr/>
        <a:lstStyle/>
        <a:p>
          <a:r>
            <a:rPr lang="mn-MN" dirty="0" smtClean="0">
              <a:solidFill>
                <a:schemeClr val="accent1"/>
              </a:solidFill>
            </a:rPr>
            <a:t>Нэр дэвшүүлэх хороо</a:t>
          </a:r>
          <a:endParaRPr lang="en-US" dirty="0">
            <a:solidFill>
              <a:schemeClr val="accent1"/>
            </a:solidFill>
          </a:endParaRPr>
        </a:p>
      </dgm:t>
    </dgm:pt>
    <dgm:pt modelId="{6999F40C-8CAA-49F5-A402-F4E44613E76C}" type="parTrans" cxnId="{AE2A20C4-92C3-4B42-B724-BE04CCE8FD6F}">
      <dgm:prSet/>
      <dgm:spPr/>
      <dgm:t>
        <a:bodyPr/>
        <a:lstStyle/>
        <a:p>
          <a:endParaRPr lang="en-US">
            <a:solidFill>
              <a:srgbClr val="FFFF00"/>
            </a:solidFill>
          </a:endParaRPr>
        </a:p>
      </dgm:t>
    </dgm:pt>
    <dgm:pt modelId="{10F6F9FC-ADAC-4688-9229-1496DF6448CA}" type="sibTrans" cxnId="{AE2A20C4-92C3-4B42-B724-BE04CCE8FD6F}">
      <dgm:prSet/>
      <dgm:spPr/>
      <dgm:t>
        <a:bodyPr/>
        <a:lstStyle/>
        <a:p>
          <a:endParaRPr lang="en-US">
            <a:solidFill>
              <a:schemeClr val="accent1"/>
            </a:solidFill>
          </a:endParaRPr>
        </a:p>
      </dgm:t>
    </dgm:pt>
    <dgm:pt modelId="{2ADD5B02-E821-49EC-9779-0B40C4CFB9AA}">
      <dgm:prSet phldrT="[Text]"/>
      <dgm:spPr/>
      <dgm:t>
        <a:bodyPr/>
        <a:lstStyle/>
        <a:p>
          <a:r>
            <a:rPr lang="mn-MN" dirty="0" smtClean="0">
              <a:solidFill>
                <a:schemeClr val="accent1"/>
              </a:solidFill>
            </a:rPr>
            <a:t>Аудитын хороо</a:t>
          </a:r>
          <a:endParaRPr lang="en-US" dirty="0">
            <a:solidFill>
              <a:schemeClr val="accent1"/>
            </a:solidFill>
          </a:endParaRPr>
        </a:p>
      </dgm:t>
    </dgm:pt>
    <dgm:pt modelId="{A52CDB70-B8AA-4924-90DF-59ECE129C219}" type="parTrans" cxnId="{293D632A-0CE9-4993-BE6E-C8FE110BC927}">
      <dgm:prSet/>
      <dgm:spPr/>
      <dgm:t>
        <a:bodyPr/>
        <a:lstStyle/>
        <a:p>
          <a:endParaRPr lang="en-US">
            <a:solidFill>
              <a:schemeClr val="accent1"/>
            </a:solidFill>
          </a:endParaRPr>
        </a:p>
      </dgm:t>
    </dgm:pt>
    <dgm:pt modelId="{3D2BEF0F-38D1-4986-8A0E-7A2D0DDD92A7}" type="sibTrans" cxnId="{293D632A-0CE9-4993-BE6E-C8FE110BC927}">
      <dgm:prSet/>
      <dgm:spPr/>
      <dgm:t>
        <a:bodyPr/>
        <a:lstStyle/>
        <a:p>
          <a:endParaRPr lang="en-US">
            <a:solidFill>
              <a:schemeClr val="accent1"/>
            </a:solidFill>
          </a:endParaRPr>
        </a:p>
      </dgm:t>
    </dgm:pt>
    <dgm:pt modelId="{743CA189-E6BB-4E9F-B7B1-6F2A43ED7449}">
      <dgm:prSet phldrT="[Text]"/>
      <dgm:spPr/>
      <dgm:t>
        <a:bodyPr/>
        <a:lstStyle/>
        <a:p>
          <a:r>
            <a:rPr lang="mn-MN" dirty="0" smtClean="0">
              <a:solidFill>
                <a:schemeClr val="accent1"/>
              </a:solidFill>
            </a:rPr>
            <a:t>Охин компаниуд</a:t>
          </a:r>
          <a:endParaRPr lang="en-US" dirty="0">
            <a:solidFill>
              <a:schemeClr val="accent1"/>
            </a:solidFill>
          </a:endParaRPr>
        </a:p>
      </dgm:t>
    </dgm:pt>
    <dgm:pt modelId="{73BF5861-23C2-41CA-AF66-C8F780C4A3C9}" type="parTrans" cxnId="{C695DADE-1B9E-460F-80BA-8BBAF85CF890}">
      <dgm:prSet/>
      <dgm:spPr/>
      <dgm:t>
        <a:bodyPr/>
        <a:lstStyle/>
        <a:p>
          <a:endParaRPr lang="en-US">
            <a:solidFill>
              <a:schemeClr val="accent1"/>
            </a:solidFill>
          </a:endParaRPr>
        </a:p>
      </dgm:t>
    </dgm:pt>
    <dgm:pt modelId="{A5F2CFC7-3010-4C99-BF72-FB320292A4AF}" type="sibTrans" cxnId="{C695DADE-1B9E-460F-80BA-8BBAF85CF890}">
      <dgm:prSet/>
      <dgm:spPr/>
      <dgm:t>
        <a:bodyPr/>
        <a:lstStyle/>
        <a:p>
          <a:endParaRPr lang="en-US">
            <a:solidFill>
              <a:schemeClr val="accent1"/>
            </a:solidFill>
          </a:endParaRPr>
        </a:p>
      </dgm:t>
    </dgm:pt>
    <dgm:pt modelId="{485D76B8-4BE1-4D45-869A-11A4ABF651EE}">
      <dgm:prSet/>
      <dgm:spPr/>
      <dgm:t>
        <a:bodyPr/>
        <a:lstStyle/>
        <a:p>
          <a:r>
            <a:rPr lang="mn-MN" dirty="0" smtClean="0">
              <a:solidFill>
                <a:schemeClr val="accent1"/>
              </a:solidFill>
            </a:rPr>
            <a:t>Шагнал урамшууллын хороо</a:t>
          </a:r>
          <a:endParaRPr lang="en-US" dirty="0">
            <a:solidFill>
              <a:schemeClr val="accent1"/>
            </a:solidFill>
          </a:endParaRPr>
        </a:p>
      </dgm:t>
    </dgm:pt>
    <dgm:pt modelId="{08A0E09B-5C8A-4695-9425-A08EBA81E47B}" type="parTrans" cxnId="{10CBA4E8-650B-4A0F-B62E-48A5287DEF9B}">
      <dgm:prSet/>
      <dgm:spPr/>
      <dgm:t>
        <a:bodyPr/>
        <a:lstStyle/>
        <a:p>
          <a:endParaRPr lang="en-US">
            <a:solidFill>
              <a:schemeClr val="accent1"/>
            </a:solidFill>
          </a:endParaRPr>
        </a:p>
      </dgm:t>
    </dgm:pt>
    <dgm:pt modelId="{88C0C359-AE78-447A-8C00-3BDBEC596B90}" type="sibTrans" cxnId="{10CBA4E8-650B-4A0F-B62E-48A5287DEF9B}">
      <dgm:prSet/>
      <dgm:spPr/>
      <dgm:t>
        <a:bodyPr/>
        <a:lstStyle/>
        <a:p>
          <a:endParaRPr lang="en-US">
            <a:solidFill>
              <a:schemeClr val="accent1"/>
            </a:solidFill>
          </a:endParaRPr>
        </a:p>
      </dgm:t>
    </dgm:pt>
    <dgm:pt modelId="{7CF0A8FD-1157-4AD9-BB98-81A3A39FDFFD}">
      <dgm:prSet/>
      <dgm:spPr/>
      <dgm:t>
        <a:bodyPr/>
        <a:lstStyle/>
        <a:p>
          <a:r>
            <a:rPr lang="mn-MN" dirty="0" smtClean="0"/>
            <a:t>Толгой компани</a:t>
          </a:r>
          <a:endParaRPr lang="en-US" dirty="0"/>
        </a:p>
      </dgm:t>
    </dgm:pt>
    <dgm:pt modelId="{9583C296-DEAD-4982-8A21-CAF2A9040C6D}" type="parTrans" cxnId="{325F30DB-9971-42C0-8D35-1644C27CDC78}">
      <dgm:prSet/>
      <dgm:spPr/>
      <dgm:t>
        <a:bodyPr/>
        <a:lstStyle/>
        <a:p>
          <a:endParaRPr lang="en-US"/>
        </a:p>
      </dgm:t>
    </dgm:pt>
    <dgm:pt modelId="{AF6D60E1-7A5C-4352-8BBB-6A0E6019242F}" type="sibTrans" cxnId="{325F30DB-9971-42C0-8D35-1644C27CDC78}">
      <dgm:prSet/>
      <dgm:spPr/>
      <dgm:t>
        <a:bodyPr/>
        <a:lstStyle/>
        <a:p>
          <a:endParaRPr lang="en-US"/>
        </a:p>
      </dgm:t>
    </dgm:pt>
    <dgm:pt modelId="{7DA462D5-286A-48D3-BB50-9D9E440AD418}" type="pres">
      <dgm:prSet presAssocID="{75E1C7DF-7109-4EE7-AB83-2A7C019BC39B}" presName="hierChild1" presStyleCnt="0">
        <dgm:presLayoutVars>
          <dgm:chPref val="1"/>
          <dgm:dir/>
          <dgm:animOne val="branch"/>
          <dgm:animLvl val="lvl"/>
          <dgm:resizeHandles/>
        </dgm:presLayoutVars>
      </dgm:prSet>
      <dgm:spPr/>
      <dgm:t>
        <a:bodyPr/>
        <a:lstStyle/>
        <a:p>
          <a:endParaRPr lang="en-US"/>
        </a:p>
      </dgm:t>
    </dgm:pt>
    <dgm:pt modelId="{8C88540B-0625-47C3-B60F-22829531D5D8}" type="pres">
      <dgm:prSet presAssocID="{027ED609-E619-4C92-81E0-25D87F3533DB}" presName="hierRoot1" presStyleCnt="0"/>
      <dgm:spPr/>
    </dgm:pt>
    <dgm:pt modelId="{2A9F2DFF-3F03-433B-B0A6-C53518E281B4}" type="pres">
      <dgm:prSet presAssocID="{027ED609-E619-4C92-81E0-25D87F3533DB}" presName="composite" presStyleCnt="0"/>
      <dgm:spPr/>
    </dgm:pt>
    <dgm:pt modelId="{76D1081A-1CBA-4E4B-A1D2-5AECAC794966}" type="pres">
      <dgm:prSet presAssocID="{027ED609-E619-4C92-81E0-25D87F3533DB}" presName="background" presStyleLbl="node0" presStyleIdx="0" presStyleCnt="3"/>
      <dgm:spPr/>
    </dgm:pt>
    <dgm:pt modelId="{BF1FAA96-A00E-4883-BE26-C05127BABD75}" type="pres">
      <dgm:prSet presAssocID="{027ED609-E619-4C92-81E0-25D87F3533DB}" presName="text" presStyleLbl="fgAcc0" presStyleIdx="0" presStyleCnt="3" custLinFactNeighborX="83780" custLinFactNeighborY="-13852">
        <dgm:presLayoutVars>
          <dgm:chPref val="3"/>
        </dgm:presLayoutVars>
      </dgm:prSet>
      <dgm:spPr/>
      <dgm:t>
        <a:bodyPr/>
        <a:lstStyle/>
        <a:p>
          <a:endParaRPr lang="en-US"/>
        </a:p>
      </dgm:t>
    </dgm:pt>
    <dgm:pt modelId="{8B8FC9DB-4FA0-4F6C-8AD7-87C90BAFDB54}" type="pres">
      <dgm:prSet presAssocID="{027ED609-E619-4C92-81E0-25D87F3533DB}" presName="hierChild2" presStyleCnt="0"/>
      <dgm:spPr/>
    </dgm:pt>
    <dgm:pt modelId="{5750EFA9-1069-4429-8599-B8C3FFEB4811}" type="pres">
      <dgm:prSet presAssocID="{6999F40C-8CAA-49F5-A402-F4E44613E76C}" presName="Name10" presStyleLbl="parChTrans1D2" presStyleIdx="0" presStyleCnt="2"/>
      <dgm:spPr/>
      <dgm:t>
        <a:bodyPr/>
        <a:lstStyle/>
        <a:p>
          <a:endParaRPr lang="en-US"/>
        </a:p>
      </dgm:t>
    </dgm:pt>
    <dgm:pt modelId="{7F863F35-83EA-4DE2-BA0E-0664B03A18A7}" type="pres">
      <dgm:prSet presAssocID="{81BED1F9-0AE2-4223-B643-C104903E1106}" presName="hierRoot2" presStyleCnt="0"/>
      <dgm:spPr/>
    </dgm:pt>
    <dgm:pt modelId="{2498920C-42DE-4E9B-9BC3-DF00DD169A3E}" type="pres">
      <dgm:prSet presAssocID="{81BED1F9-0AE2-4223-B643-C104903E1106}" presName="composite2" presStyleCnt="0"/>
      <dgm:spPr/>
    </dgm:pt>
    <dgm:pt modelId="{54514B23-F67F-4FBA-AE97-1976D6C5A199}" type="pres">
      <dgm:prSet presAssocID="{81BED1F9-0AE2-4223-B643-C104903E1106}" presName="background2" presStyleLbl="node2" presStyleIdx="0" presStyleCnt="2"/>
      <dgm:spPr/>
    </dgm:pt>
    <dgm:pt modelId="{83981E39-8C1D-4D77-8A4E-17E7AA79FEB2}" type="pres">
      <dgm:prSet presAssocID="{81BED1F9-0AE2-4223-B643-C104903E1106}" presName="text2" presStyleLbl="fgAcc2" presStyleIdx="0" presStyleCnt="2" custLinFactX="-27797" custLinFactNeighborX="-100000" custLinFactNeighborY="-34416">
        <dgm:presLayoutVars>
          <dgm:chPref val="3"/>
        </dgm:presLayoutVars>
      </dgm:prSet>
      <dgm:spPr/>
      <dgm:t>
        <a:bodyPr/>
        <a:lstStyle/>
        <a:p>
          <a:endParaRPr lang="en-US"/>
        </a:p>
      </dgm:t>
    </dgm:pt>
    <dgm:pt modelId="{093BCB18-F91C-4A0B-AF38-068EFC363794}" type="pres">
      <dgm:prSet presAssocID="{81BED1F9-0AE2-4223-B643-C104903E1106}" presName="hierChild3" presStyleCnt="0"/>
      <dgm:spPr/>
    </dgm:pt>
    <dgm:pt modelId="{181FE007-1E30-4FA4-A860-BD9A63B0F5C5}" type="pres">
      <dgm:prSet presAssocID="{A52CDB70-B8AA-4924-90DF-59ECE129C219}" presName="Name10" presStyleLbl="parChTrans1D2" presStyleIdx="1" presStyleCnt="2"/>
      <dgm:spPr/>
      <dgm:t>
        <a:bodyPr/>
        <a:lstStyle/>
        <a:p>
          <a:endParaRPr lang="en-US"/>
        </a:p>
      </dgm:t>
    </dgm:pt>
    <dgm:pt modelId="{9F53A497-BC62-462E-8C65-3ED89B96210A}" type="pres">
      <dgm:prSet presAssocID="{2ADD5B02-E821-49EC-9779-0B40C4CFB9AA}" presName="hierRoot2" presStyleCnt="0"/>
      <dgm:spPr/>
    </dgm:pt>
    <dgm:pt modelId="{9F9B4A0D-39B8-4205-A9C5-75BC82C63EEA}" type="pres">
      <dgm:prSet presAssocID="{2ADD5B02-E821-49EC-9779-0B40C4CFB9AA}" presName="composite2" presStyleCnt="0"/>
      <dgm:spPr/>
    </dgm:pt>
    <dgm:pt modelId="{9D30AF27-C60C-4E6A-A8E3-DD981130B198}" type="pres">
      <dgm:prSet presAssocID="{2ADD5B02-E821-49EC-9779-0B40C4CFB9AA}" presName="background2" presStyleLbl="node2" presStyleIdx="1" presStyleCnt="2"/>
      <dgm:spPr/>
    </dgm:pt>
    <dgm:pt modelId="{A85A23B7-6214-40ED-808B-61FF2EDEE8D2}" type="pres">
      <dgm:prSet presAssocID="{2ADD5B02-E821-49EC-9779-0B40C4CFB9AA}" presName="text2" presStyleLbl="fgAcc2" presStyleIdx="1" presStyleCnt="2" custLinFactX="89750" custLinFactNeighborX="100000" custLinFactNeighborY="-42332">
        <dgm:presLayoutVars>
          <dgm:chPref val="3"/>
        </dgm:presLayoutVars>
      </dgm:prSet>
      <dgm:spPr/>
      <dgm:t>
        <a:bodyPr/>
        <a:lstStyle/>
        <a:p>
          <a:endParaRPr lang="en-US"/>
        </a:p>
      </dgm:t>
    </dgm:pt>
    <dgm:pt modelId="{F39D7ECF-B56F-4211-8525-76D058BB140B}" type="pres">
      <dgm:prSet presAssocID="{2ADD5B02-E821-49EC-9779-0B40C4CFB9AA}" presName="hierChild3" presStyleCnt="0"/>
      <dgm:spPr/>
    </dgm:pt>
    <dgm:pt modelId="{4C739FBA-1DD7-404E-9BBE-04030B6AF268}" type="pres">
      <dgm:prSet presAssocID="{73BF5861-23C2-41CA-AF66-C8F780C4A3C9}" presName="Name17" presStyleLbl="parChTrans1D3" presStyleIdx="0" presStyleCnt="1"/>
      <dgm:spPr/>
      <dgm:t>
        <a:bodyPr/>
        <a:lstStyle/>
        <a:p>
          <a:endParaRPr lang="en-US"/>
        </a:p>
      </dgm:t>
    </dgm:pt>
    <dgm:pt modelId="{A2D72B3A-2B9F-4B58-A765-DBE344F6FE6A}" type="pres">
      <dgm:prSet presAssocID="{743CA189-E6BB-4E9F-B7B1-6F2A43ED7449}" presName="hierRoot3" presStyleCnt="0"/>
      <dgm:spPr/>
    </dgm:pt>
    <dgm:pt modelId="{63B1DB90-0167-451D-A0D5-CA102A736AC2}" type="pres">
      <dgm:prSet presAssocID="{743CA189-E6BB-4E9F-B7B1-6F2A43ED7449}" presName="composite3" presStyleCnt="0"/>
      <dgm:spPr/>
    </dgm:pt>
    <dgm:pt modelId="{65E0365E-6F21-4A13-9C13-B6AC97F930DA}" type="pres">
      <dgm:prSet presAssocID="{743CA189-E6BB-4E9F-B7B1-6F2A43ED7449}" presName="background3" presStyleLbl="node3" presStyleIdx="0" presStyleCnt="1"/>
      <dgm:spPr/>
    </dgm:pt>
    <dgm:pt modelId="{D50D559E-3CB6-4491-A777-5F0A7275A12B}" type="pres">
      <dgm:prSet presAssocID="{743CA189-E6BB-4E9F-B7B1-6F2A43ED7449}" presName="text3" presStyleLbl="fgAcc3" presStyleIdx="0" presStyleCnt="1" custLinFactX="1156" custLinFactNeighborX="100000" custLinFactNeighborY="-32560">
        <dgm:presLayoutVars>
          <dgm:chPref val="3"/>
        </dgm:presLayoutVars>
      </dgm:prSet>
      <dgm:spPr/>
      <dgm:t>
        <a:bodyPr/>
        <a:lstStyle/>
        <a:p>
          <a:endParaRPr lang="en-US"/>
        </a:p>
      </dgm:t>
    </dgm:pt>
    <dgm:pt modelId="{0EBD4E73-FCB4-446A-BD0C-53B753687412}" type="pres">
      <dgm:prSet presAssocID="{743CA189-E6BB-4E9F-B7B1-6F2A43ED7449}" presName="hierChild4" presStyleCnt="0"/>
      <dgm:spPr/>
    </dgm:pt>
    <dgm:pt modelId="{18E578BE-65AE-4680-9900-1775FA3F07AF}" type="pres">
      <dgm:prSet presAssocID="{7CF0A8FD-1157-4AD9-BB98-81A3A39FDFFD}" presName="hierRoot1" presStyleCnt="0"/>
      <dgm:spPr/>
    </dgm:pt>
    <dgm:pt modelId="{97902A8C-13D8-4516-91BA-FC62850C6E88}" type="pres">
      <dgm:prSet presAssocID="{7CF0A8FD-1157-4AD9-BB98-81A3A39FDFFD}" presName="composite" presStyleCnt="0"/>
      <dgm:spPr/>
    </dgm:pt>
    <dgm:pt modelId="{28A82088-5174-4910-8590-3E20AE1187B8}" type="pres">
      <dgm:prSet presAssocID="{7CF0A8FD-1157-4AD9-BB98-81A3A39FDFFD}" presName="background" presStyleLbl="node0" presStyleIdx="1" presStyleCnt="3"/>
      <dgm:spPr/>
    </dgm:pt>
    <dgm:pt modelId="{E81400FB-0691-403C-B394-EC9FB064389D}" type="pres">
      <dgm:prSet presAssocID="{7CF0A8FD-1157-4AD9-BB98-81A3A39FDFFD}" presName="text" presStyleLbl="fgAcc0" presStyleIdx="1" presStyleCnt="3" custLinFactY="100000" custLinFactNeighborX="-83879" custLinFactNeighborY="159234">
        <dgm:presLayoutVars>
          <dgm:chPref val="3"/>
        </dgm:presLayoutVars>
      </dgm:prSet>
      <dgm:spPr/>
      <dgm:t>
        <a:bodyPr/>
        <a:lstStyle/>
        <a:p>
          <a:endParaRPr lang="en-US"/>
        </a:p>
      </dgm:t>
    </dgm:pt>
    <dgm:pt modelId="{7D8BF8E8-DF54-49B6-A873-DF5DE3409244}" type="pres">
      <dgm:prSet presAssocID="{7CF0A8FD-1157-4AD9-BB98-81A3A39FDFFD}" presName="hierChild2" presStyleCnt="0"/>
      <dgm:spPr/>
    </dgm:pt>
    <dgm:pt modelId="{3634731E-3E65-457D-BC30-8FCA653A623A}" type="pres">
      <dgm:prSet presAssocID="{485D76B8-4BE1-4D45-869A-11A4ABF651EE}" presName="hierRoot1" presStyleCnt="0"/>
      <dgm:spPr/>
    </dgm:pt>
    <dgm:pt modelId="{51707EEB-51AD-40B4-86A0-4E60AC24B992}" type="pres">
      <dgm:prSet presAssocID="{485D76B8-4BE1-4D45-869A-11A4ABF651EE}" presName="composite" presStyleCnt="0"/>
      <dgm:spPr/>
    </dgm:pt>
    <dgm:pt modelId="{F78C7598-7DAD-41D5-8BFA-9B0A30295C38}" type="pres">
      <dgm:prSet presAssocID="{485D76B8-4BE1-4D45-869A-11A4ABF651EE}" presName="background" presStyleLbl="node0" presStyleIdx="2" presStyleCnt="3"/>
      <dgm:spPr/>
    </dgm:pt>
    <dgm:pt modelId="{553FFC95-9F9E-4277-AE0F-EDE19D3DEBE3}" type="pres">
      <dgm:prSet presAssocID="{485D76B8-4BE1-4D45-869A-11A4ABF651EE}" presName="text" presStyleLbl="fgAcc0" presStyleIdx="2" presStyleCnt="3" custLinFactX="-100000" custLinFactY="8416" custLinFactNeighborX="-160961" custLinFactNeighborY="100000">
        <dgm:presLayoutVars>
          <dgm:chPref val="3"/>
        </dgm:presLayoutVars>
      </dgm:prSet>
      <dgm:spPr/>
      <dgm:t>
        <a:bodyPr/>
        <a:lstStyle/>
        <a:p>
          <a:endParaRPr lang="en-US"/>
        </a:p>
      </dgm:t>
    </dgm:pt>
    <dgm:pt modelId="{0BAAEF73-2C95-4D3E-99FD-553629010C55}" type="pres">
      <dgm:prSet presAssocID="{485D76B8-4BE1-4D45-869A-11A4ABF651EE}" presName="hierChild2" presStyleCnt="0"/>
      <dgm:spPr/>
    </dgm:pt>
  </dgm:ptLst>
  <dgm:cxnLst>
    <dgm:cxn modelId="{D1567CE8-02E2-4AC5-826F-C01C7F031AD7}" type="presOf" srcId="{485D76B8-4BE1-4D45-869A-11A4ABF651EE}" destId="{553FFC95-9F9E-4277-AE0F-EDE19D3DEBE3}" srcOrd="0" destOrd="0" presId="urn:microsoft.com/office/officeart/2005/8/layout/hierarchy1"/>
    <dgm:cxn modelId="{AE2A20C4-92C3-4B42-B724-BE04CCE8FD6F}" srcId="{027ED609-E619-4C92-81E0-25D87F3533DB}" destId="{81BED1F9-0AE2-4223-B643-C104903E1106}" srcOrd="0" destOrd="0" parTransId="{6999F40C-8CAA-49F5-A402-F4E44613E76C}" sibTransId="{10F6F9FC-ADAC-4688-9229-1496DF6448CA}"/>
    <dgm:cxn modelId="{293D632A-0CE9-4993-BE6E-C8FE110BC927}" srcId="{027ED609-E619-4C92-81E0-25D87F3533DB}" destId="{2ADD5B02-E821-49EC-9779-0B40C4CFB9AA}" srcOrd="1" destOrd="0" parTransId="{A52CDB70-B8AA-4924-90DF-59ECE129C219}" sibTransId="{3D2BEF0F-38D1-4986-8A0E-7A2D0DDD92A7}"/>
    <dgm:cxn modelId="{4A235D1B-D426-4D74-AD77-B1B5683C103D}" type="presOf" srcId="{73BF5861-23C2-41CA-AF66-C8F780C4A3C9}" destId="{4C739FBA-1DD7-404E-9BBE-04030B6AF268}" srcOrd="0" destOrd="0" presId="urn:microsoft.com/office/officeart/2005/8/layout/hierarchy1"/>
    <dgm:cxn modelId="{10CBA4E8-650B-4A0F-B62E-48A5287DEF9B}" srcId="{75E1C7DF-7109-4EE7-AB83-2A7C019BC39B}" destId="{485D76B8-4BE1-4D45-869A-11A4ABF651EE}" srcOrd="2" destOrd="0" parTransId="{08A0E09B-5C8A-4695-9425-A08EBA81E47B}" sibTransId="{88C0C359-AE78-447A-8C00-3BDBEC596B90}"/>
    <dgm:cxn modelId="{C695DADE-1B9E-460F-80BA-8BBAF85CF890}" srcId="{2ADD5B02-E821-49EC-9779-0B40C4CFB9AA}" destId="{743CA189-E6BB-4E9F-B7B1-6F2A43ED7449}" srcOrd="0" destOrd="0" parTransId="{73BF5861-23C2-41CA-AF66-C8F780C4A3C9}" sibTransId="{A5F2CFC7-3010-4C99-BF72-FB320292A4AF}"/>
    <dgm:cxn modelId="{AC9D8C52-ED0E-42DD-ACD3-3F34128C7A91}" type="presOf" srcId="{81BED1F9-0AE2-4223-B643-C104903E1106}" destId="{83981E39-8C1D-4D77-8A4E-17E7AA79FEB2}" srcOrd="0" destOrd="0" presId="urn:microsoft.com/office/officeart/2005/8/layout/hierarchy1"/>
    <dgm:cxn modelId="{28C548D9-BB44-44D4-AC7D-9243D6FA44F8}" type="presOf" srcId="{743CA189-E6BB-4E9F-B7B1-6F2A43ED7449}" destId="{D50D559E-3CB6-4491-A777-5F0A7275A12B}" srcOrd="0" destOrd="0" presId="urn:microsoft.com/office/officeart/2005/8/layout/hierarchy1"/>
    <dgm:cxn modelId="{CC4A78B2-B6B2-4938-8BAD-EC43774D98EA}" type="presOf" srcId="{027ED609-E619-4C92-81E0-25D87F3533DB}" destId="{BF1FAA96-A00E-4883-BE26-C05127BABD75}" srcOrd="0" destOrd="0" presId="urn:microsoft.com/office/officeart/2005/8/layout/hierarchy1"/>
    <dgm:cxn modelId="{7DA37C82-578C-4D78-86EB-41AC55339454}" type="presOf" srcId="{A52CDB70-B8AA-4924-90DF-59ECE129C219}" destId="{181FE007-1E30-4FA4-A860-BD9A63B0F5C5}" srcOrd="0" destOrd="0" presId="urn:microsoft.com/office/officeart/2005/8/layout/hierarchy1"/>
    <dgm:cxn modelId="{814134DA-8426-4383-A13F-7DDF6B980BCD}" type="presOf" srcId="{2ADD5B02-E821-49EC-9779-0B40C4CFB9AA}" destId="{A85A23B7-6214-40ED-808B-61FF2EDEE8D2}" srcOrd="0" destOrd="0" presId="urn:microsoft.com/office/officeart/2005/8/layout/hierarchy1"/>
    <dgm:cxn modelId="{22C8D076-1B06-437B-A51B-8953B785A8A4}" type="presOf" srcId="{7CF0A8FD-1157-4AD9-BB98-81A3A39FDFFD}" destId="{E81400FB-0691-403C-B394-EC9FB064389D}" srcOrd="0" destOrd="0" presId="urn:microsoft.com/office/officeart/2005/8/layout/hierarchy1"/>
    <dgm:cxn modelId="{325F30DB-9971-42C0-8D35-1644C27CDC78}" srcId="{75E1C7DF-7109-4EE7-AB83-2A7C019BC39B}" destId="{7CF0A8FD-1157-4AD9-BB98-81A3A39FDFFD}" srcOrd="1" destOrd="0" parTransId="{9583C296-DEAD-4982-8A21-CAF2A9040C6D}" sibTransId="{AF6D60E1-7A5C-4352-8BBB-6A0E6019242F}"/>
    <dgm:cxn modelId="{2D7DCA84-F498-4434-9510-491F8097420C}" type="presOf" srcId="{6999F40C-8CAA-49F5-A402-F4E44613E76C}" destId="{5750EFA9-1069-4429-8599-B8C3FFEB4811}" srcOrd="0" destOrd="0" presId="urn:microsoft.com/office/officeart/2005/8/layout/hierarchy1"/>
    <dgm:cxn modelId="{6214B3CE-CEF1-4692-96E7-215ABCED053C}" srcId="{75E1C7DF-7109-4EE7-AB83-2A7C019BC39B}" destId="{027ED609-E619-4C92-81E0-25D87F3533DB}" srcOrd="0" destOrd="0" parTransId="{661B5F18-1008-4A5D-A6C8-E9FE38D38952}" sibTransId="{739A25B1-066A-45BF-807F-D2A0BE357574}"/>
    <dgm:cxn modelId="{CEB24BD2-1558-4D5D-BF93-69D93E14078C}" type="presOf" srcId="{75E1C7DF-7109-4EE7-AB83-2A7C019BC39B}" destId="{7DA462D5-286A-48D3-BB50-9D9E440AD418}" srcOrd="0" destOrd="0" presId="urn:microsoft.com/office/officeart/2005/8/layout/hierarchy1"/>
    <dgm:cxn modelId="{CE74D127-76B6-4B8F-AC6A-C7C03025C61D}" type="presParOf" srcId="{7DA462D5-286A-48D3-BB50-9D9E440AD418}" destId="{8C88540B-0625-47C3-B60F-22829531D5D8}" srcOrd="0" destOrd="0" presId="urn:microsoft.com/office/officeart/2005/8/layout/hierarchy1"/>
    <dgm:cxn modelId="{A041F05A-28E6-468D-B1AD-D0271F7F377C}" type="presParOf" srcId="{8C88540B-0625-47C3-B60F-22829531D5D8}" destId="{2A9F2DFF-3F03-433B-B0A6-C53518E281B4}" srcOrd="0" destOrd="0" presId="urn:microsoft.com/office/officeart/2005/8/layout/hierarchy1"/>
    <dgm:cxn modelId="{6CF86DEC-D935-48B9-90FF-23262C940FA5}" type="presParOf" srcId="{2A9F2DFF-3F03-433B-B0A6-C53518E281B4}" destId="{76D1081A-1CBA-4E4B-A1D2-5AECAC794966}" srcOrd="0" destOrd="0" presId="urn:microsoft.com/office/officeart/2005/8/layout/hierarchy1"/>
    <dgm:cxn modelId="{C560E14C-BFCC-4EA6-A551-556DE1554D43}" type="presParOf" srcId="{2A9F2DFF-3F03-433B-B0A6-C53518E281B4}" destId="{BF1FAA96-A00E-4883-BE26-C05127BABD75}" srcOrd="1" destOrd="0" presId="urn:microsoft.com/office/officeart/2005/8/layout/hierarchy1"/>
    <dgm:cxn modelId="{2A00A5F6-8CEC-4DBD-9E3B-992616EFBE01}" type="presParOf" srcId="{8C88540B-0625-47C3-B60F-22829531D5D8}" destId="{8B8FC9DB-4FA0-4F6C-8AD7-87C90BAFDB54}" srcOrd="1" destOrd="0" presId="urn:microsoft.com/office/officeart/2005/8/layout/hierarchy1"/>
    <dgm:cxn modelId="{866A6AE2-144C-43E2-ABCD-341E71EA4C2A}" type="presParOf" srcId="{8B8FC9DB-4FA0-4F6C-8AD7-87C90BAFDB54}" destId="{5750EFA9-1069-4429-8599-B8C3FFEB4811}" srcOrd="0" destOrd="0" presId="urn:microsoft.com/office/officeart/2005/8/layout/hierarchy1"/>
    <dgm:cxn modelId="{BBC38C8D-548E-44A7-A272-F72DCB4E4DE1}" type="presParOf" srcId="{8B8FC9DB-4FA0-4F6C-8AD7-87C90BAFDB54}" destId="{7F863F35-83EA-4DE2-BA0E-0664B03A18A7}" srcOrd="1" destOrd="0" presId="urn:microsoft.com/office/officeart/2005/8/layout/hierarchy1"/>
    <dgm:cxn modelId="{70A8263B-0CBB-4BD8-A96D-81047B7FC6CF}" type="presParOf" srcId="{7F863F35-83EA-4DE2-BA0E-0664B03A18A7}" destId="{2498920C-42DE-4E9B-9BC3-DF00DD169A3E}" srcOrd="0" destOrd="0" presId="urn:microsoft.com/office/officeart/2005/8/layout/hierarchy1"/>
    <dgm:cxn modelId="{F37152E6-84C1-4BD9-81BD-DB5AEFC5B1DF}" type="presParOf" srcId="{2498920C-42DE-4E9B-9BC3-DF00DD169A3E}" destId="{54514B23-F67F-4FBA-AE97-1976D6C5A199}" srcOrd="0" destOrd="0" presId="urn:microsoft.com/office/officeart/2005/8/layout/hierarchy1"/>
    <dgm:cxn modelId="{334A72C4-767B-4BE6-A55F-BB5ACC513217}" type="presParOf" srcId="{2498920C-42DE-4E9B-9BC3-DF00DD169A3E}" destId="{83981E39-8C1D-4D77-8A4E-17E7AA79FEB2}" srcOrd="1" destOrd="0" presId="urn:microsoft.com/office/officeart/2005/8/layout/hierarchy1"/>
    <dgm:cxn modelId="{F5DA8640-3B3C-4CCE-8AFC-7515D8F05E9B}" type="presParOf" srcId="{7F863F35-83EA-4DE2-BA0E-0664B03A18A7}" destId="{093BCB18-F91C-4A0B-AF38-068EFC363794}" srcOrd="1" destOrd="0" presId="urn:microsoft.com/office/officeart/2005/8/layout/hierarchy1"/>
    <dgm:cxn modelId="{72EE1EA0-C08E-4A46-861A-EE50E6D1D939}" type="presParOf" srcId="{8B8FC9DB-4FA0-4F6C-8AD7-87C90BAFDB54}" destId="{181FE007-1E30-4FA4-A860-BD9A63B0F5C5}" srcOrd="2" destOrd="0" presId="urn:microsoft.com/office/officeart/2005/8/layout/hierarchy1"/>
    <dgm:cxn modelId="{30E9CC9A-B292-4405-B70E-1C9285E0A8C8}" type="presParOf" srcId="{8B8FC9DB-4FA0-4F6C-8AD7-87C90BAFDB54}" destId="{9F53A497-BC62-462E-8C65-3ED89B96210A}" srcOrd="3" destOrd="0" presId="urn:microsoft.com/office/officeart/2005/8/layout/hierarchy1"/>
    <dgm:cxn modelId="{53B0D246-31C3-488F-A8B2-5831947D65C7}" type="presParOf" srcId="{9F53A497-BC62-462E-8C65-3ED89B96210A}" destId="{9F9B4A0D-39B8-4205-A9C5-75BC82C63EEA}" srcOrd="0" destOrd="0" presId="urn:microsoft.com/office/officeart/2005/8/layout/hierarchy1"/>
    <dgm:cxn modelId="{22E86FA1-C857-4027-9FD4-D9F71CDF4C81}" type="presParOf" srcId="{9F9B4A0D-39B8-4205-A9C5-75BC82C63EEA}" destId="{9D30AF27-C60C-4E6A-A8E3-DD981130B198}" srcOrd="0" destOrd="0" presId="urn:microsoft.com/office/officeart/2005/8/layout/hierarchy1"/>
    <dgm:cxn modelId="{F1785B64-5959-4E89-B42F-34FDD2108824}" type="presParOf" srcId="{9F9B4A0D-39B8-4205-A9C5-75BC82C63EEA}" destId="{A85A23B7-6214-40ED-808B-61FF2EDEE8D2}" srcOrd="1" destOrd="0" presId="urn:microsoft.com/office/officeart/2005/8/layout/hierarchy1"/>
    <dgm:cxn modelId="{150A6B04-941B-419E-AFFA-3FEFD12E5CB9}" type="presParOf" srcId="{9F53A497-BC62-462E-8C65-3ED89B96210A}" destId="{F39D7ECF-B56F-4211-8525-76D058BB140B}" srcOrd="1" destOrd="0" presId="urn:microsoft.com/office/officeart/2005/8/layout/hierarchy1"/>
    <dgm:cxn modelId="{AED24EA2-A586-4B1C-9DC7-C6BC79E4D087}" type="presParOf" srcId="{F39D7ECF-B56F-4211-8525-76D058BB140B}" destId="{4C739FBA-1DD7-404E-9BBE-04030B6AF268}" srcOrd="0" destOrd="0" presId="urn:microsoft.com/office/officeart/2005/8/layout/hierarchy1"/>
    <dgm:cxn modelId="{783136D3-60E5-4F70-BAAB-EFA316F4849F}" type="presParOf" srcId="{F39D7ECF-B56F-4211-8525-76D058BB140B}" destId="{A2D72B3A-2B9F-4B58-A765-DBE344F6FE6A}" srcOrd="1" destOrd="0" presId="urn:microsoft.com/office/officeart/2005/8/layout/hierarchy1"/>
    <dgm:cxn modelId="{32E0DE48-A57A-4905-88F5-DE8DB467F36B}" type="presParOf" srcId="{A2D72B3A-2B9F-4B58-A765-DBE344F6FE6A}" destId="{63B1DB90-0167-451D-A0D5-CA102A736AC2}" srcOrd="0" destOrd="0" presId="urn:microsoft.com/office/officeart/2005/8/layout/hierarchy1"/>
    <dgm:cxn modelId="{93D21166-AB40-45BD-BF5C-28C91C6763A9}" type="presParOf" srcId="{63B1DB90-0167-451D-A0D5-CA102A736AC2}" destId="{65E0365E-6F21-4A13-9C13-B6AC97F930DA}" srcOrd="0" destOrd="0" presId="urn:microsoft.com/office/officeart/2005/8/layout/hierarchy1"/>
    <dgm:cxn modelId="{8E03E2C5-6316-4EC6-B313-25A6E7163778}" type="presParOf" srcId="{63B1DB90-0167-451D-A0D5-CA102A736AC2}" destId="{D50D559E-3CB6-4491-A777-5F0A7275A12B}" srcOrd="1" destOrd="0" presId="urn:microsoft.com/office/officeart/2005/8/layout/hierarchy1"/>
    <dgm:cxn modelId="{DE1BB910-0AD9-4A6B-9BEF-58D8C6A650B2}" type="presParOf" srcId="{A2D72B3A-2B9F-4B58-A765-DBE344F6FE6A}" destId="{0EBD4E73-FCB4-446A-BD0C-53B753687412}" srcOrd="1" destOrd="0" presId="urn:microsoft.com/office/officeart/2005/8/layout/hierarchy1"/>
    <dgm:cxn modelId="{935A5CCB-48FC-410D-A3E6-8FC4B53E86A4}" type="presParOf" srcId="{7DA462D5-286A-48D3-BB50-9D9E440AD418}" destId="{18E578BE-65AE-4680-9900-1775FA3F07AF}" srcOrd="1" destOrd="0" presId="urn:microsoft.com/office/officeart/2005/8/layout/hierarchy1"/>
    <dgm:cxn modelId="{D134B9AE-427C-4766-B585-6A37CA0041AE}" type="presParOf" srcId="{18E578BE-65AE-4680-9900-1775FA3F07AF}" destId="{97902A8C-13D8-4516-91BA-FC62850C6E88}" srcOrd="0" destOrd="0" presId="urn:microsoft.com/office/officeart/2005/8/layout/hierarchy1"/>
    <dgm:cxn modelId="{988CFB59-2774-49EF-8D31-DD40A73F2DD3}" type="presParOf" srcId="{97902A8C-13D8-4516-91BA-FC62850C6E88}" destId="{28A82088-5174-4910-8590-3E20AE1187B8}" srcOrd="0" destOrd="0" presId="urn:microsoft.com/office/officeart/2005/8/layout/hierarchy1"/>
    <dgm:cxn modelId="{F0DEDD98-62EC-4827-AC3D-7A7CA8DBE518}" type="presParOf" srcId="{97902A8C-13D8-4516-91BA-FC62850C6E88}" destId="{E81400FB-0691-403C-B394-EC9FB064389D}" srcOrd="1" destOrd="0" presId="urn:microsoft.com/office/officeart/2005/8/layout/hierarchy1"/>
    <dgm:cxn modelId="{1871CBD4-78B2-4C73-ACB8-7BC26A90D708}" type="presParOf" srcId="{18E578BE-65AE-4680-9900-1775FA3F07AF}" destId="{7D8BF8E8-DF54-49B6-A873-DF5DE3409244}" srcOrd="1" destOrd="0" presId="urn:microsoft.com/office/officeart/2005/8/layout/hierarchy1"/>
    <dgm:cxn modelId="{48C43123-E57F-4D81-85EA-4FD09D6FDC8A}" type="presParOf" srcId="{7DA462D5-286A-48D3-BB50-9D9E440AD418}" destId="{3634731E-3E65-457D-BC30-8FCA653A623A}" srcOrd="2" destOrd="0" presId="urn:microsoft.com/office/officeart/2005/8/layout/hierarchy1"/>
    <dgm:cxn modelId="{1CFDBEFC-83F5-47A5-BC25-30B6279613AB}" type="presParOf" srcId="{3634731E-3E65-457D-BC30-8FCA653A623A}" destId="{51707EEB-51AD-40B4-86A0-4E60AC24B992}" srcOrd="0" destOrd="0" presId="urn:microsoft.com/office/officeart/2005/8/layout/hierarchy1"/>
    <dgm:cxn modelId="{4E2BCFAE-0D8C-47E3-8600-7EFDA5ED0AC3}" type="presParOf" srcId="{51707EEB-51AD-40B4-86A0-4E60AC24B992}" destId="{F78C7598-7DAD-41D5-8BFA-9B0A30295C38}" srcOrd="0" destOrd="0" presId="urn:microsoft.com/office/officeart/2005/8/layout/hierarchy1"/>
    <dgm:cxn modelId="{32F1BD8C-65E5-4BE3-9712-9A9ED152B569}" type="presParOf" srcId="{51707EEB-51AD-40B4-86A0-4E60AC24B992}" destId="{553FFC95-9F9E-4277-AE0F-EDE19D3DEBE3}" srcOrd="1" destOrd="0" presId="urn:microsoft.com/office/officeart/2005/8/layout/hierarchy1"/>
    <dgm:cxn modelId="{A63C8EA7-592C-4064-96EB-4DE1721FD7FE}" type="presParOf" srcId="{3634731E-3E65-457D-BC30-8FCA653A623A}" destId="{0BAAEF73-2C95-4D3E-99FD-553629010C55}"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AAA729-6D94-444A-8401-BCBE5ADD2DC1}" type="doc">
      <dgm:prSet loTypeId="urn:microsoft.com/office/officeart/2005/8/layout/process1" loCatId="process" qsTypeId="urn:microsoft.com/office/officeart/2005/8/quickstyle/simple1" qsCatId="simple" csTypeId="urn:microsoft.com/office/officeart/2005/8/colors/accent1_2" csCatId="accent1" phldr="1"/>
      <dgm:spPr/>
    </dgm:pt>
    <dgm:pt modelId="{7A5B5334-F7D8-4271-9E9B-0B5A5A002BE1}">
      <dgm:prSet phldrT="[Text]"/>
      <dgm:spPr/>
      <dgm:t>
        <a:bodyPr/>
        <a:lstStyle/>
        <a:p>
          <a:r>
            <a:rPr lang="mn-MN" dirty="0" smtClean="0"/>
            <a:t>19,3%</a:t>
          </a:r>
          <a:endParaRPr lang="en-US" dirty="0"/>
        </a:p>
      </dgm:t>
    </dgm:pt>
    <dgm:pt modelId="{C85D9E84-1789-4C70-A2E1-EC76DEC855F7}" type="parTrans" cxnId="{4810F269-D1BF-490D-AA95-4987C0A06795}">
      <dgm:prSet/>
      <dgm:spPr/>
      <dgm:t>
        <a:bodyPr/>
        <a:lstStyle/>
        <a:p>
          <a:endParaRPr lang="en-US"/>
        </a:p>
      </dgm:t>
    </dgm:pt>
    <dgm:pt modelId="{A355A5D2-E3F6-43D9-A4C8-95CCAF5FC233}" type="sibTrans" cxnId="{4810F269-D1BF-490D-AA95-4987C0A06795}">
      <dgm:prSet/>
      <dgm:spPr/>
      <dgm:t>
        <a:bodyPr/>
        <a:lstStyle/>
        <a:p>
          <a:endParaRPr lang="en-US"/>
        </a:p>
      </dgm:t>
    </dgm:pt>
    <dgm:pt modelId="{C6CCE592-92A3-4D73-808A-7A56F0A07CAE}">
      <dgm:prSet phldrT="[Text]"/>
      <dgm:spPr/>
      <dgm:t>
        <a:bodyPr/>
        <a:lstStyle/>
        <a:p>
          <a:r>
            <a:rPr lang="mn-MN" dirty="0" smtClean="0"/>
            <a:t>12%</a:t>
          </a:r>
          <a:endParaRPr lang="en-US" dirty="0"/>
        </a:p>
      </dgm:t>
    </dgm:pt>
    <dgm:pt modelId="{E8104D8E-C510-4F54-9AB0-D6CEDBCF50C6}" type="parTrans" cxnId="{B9843AB9-3FB1-4B53-89A6-43E8F685FA2F}">
      <dgm:prSet/>
      <dgm:spPr/>
      <dgm:t>
        <a:bodyPr/>
        <a:lstStyle/>
        <a:p>
          <a:endParaRPr lang="en-US"/>
        </a:p>
      </dgm:t>
    </dgm:pt>
    <dgm:pt modelId="{56011768-8A03-4E22-B5C0-8E5E57D7C360}" type="sibTrans" cxnId="{B9843AB9-3FB1-4B53-89A6-43E8F685FA2F}">
      <dgm:prSet/>
      <dgm:spPr/>
      <dgm:t>
        <a:bodyPr/>
        <a:lstStyle/>
        <a:p>
          <a:endParaRPr lang="en-US"/>
        </a:p>
      </dgm:t>
    </dgm:pt>
    <dgm:pt modelId="{AD67FE67-490D-4999-90DE-B92590AFB6D0}">
      <dgm:prSet phldrT="[Text]"/>
      <dgm:spPr/>
      <dgm:t>
        <a:bodyPr/>
        <a:lstStyle/>
        <a:p>
          <a:r>
            <a:rPr lang="mn-MN" dirty="0" smtClean="0"/>
            <a:t>69,3%</a:t>
          </a:r>
          <a:endParaRPr lang="en-US" dirty="0"/>
        </a:p>
      </dgm:t>
    </dgm:pt>
    <dgm:pt modelId="{02B6BBE6-B6C8-4548-8372-E9E6ECAB2D75}" type="parTrans" cxnId="{39A235FB-EBB4-4E2A-A381-9A3028A04367}">
      <dgm:prSet/>
      <dgm:spPr/>
      <dgm:t>
        <a:bodyPr/>
        <a:lstStyle/>
        <a:p>
          <a:endParaRPr lang="en-US"/>
        </a:p>
      </dgm:t>
    </dgm:pt>
    <dgm:pt modelId="{894A6CA7-67D2-40D4-B26D-9B9991D30FC5}" type="sibTrans" cxnId="{39A235FB-EBB4-4E2A-A381-9A3028A04367}">
      <dgm:prSet/>
      <dgm:spPr/>
      <dgm:t>
        <a:bodyPr/>
        <a:lstStyle/>
        <a:p>
          <a:endParaRPr lang="en-US"/>
        </a:p>
      </dgm:t>
    </dgm:pt>
    <dgm:pt modelId="{8D2661D3-BAB1-4E82-835B-49D4A8FBD25F}" type="pres">
      <dgm:prSet presAssocID="{6DAAA729-6D94-444A-8401-BCBE5ADD2DC1}" presName="Name0" presStyleCnt="0">
        <dgm:presLayoutVars>
          <dgm:dir/>
          <dgm:resizeHandles val="exact"/>
        </dgm:presLayoutVars>
      </dgm:prSet>
      <dgm:spPr/>
    </dgm:pt>
    <dgm:pt modelId="{FF295B7D-FF2A-4918-A21A-154C0963CB91}" type="pres">
      <dgm:prSet presAssocID="{7A5B5334-F7D8-4271-9E9B-0B5A5A002BE1}" presName="node" presStyleLbl="node1" presStyleIdx="0" presStyleCnt="3" custScaleX="40792" custScaleY="34816" custLinFactNeighborX="3857" custLinFactNeighborY="9510">
        <dgm:presLayoutVars>
          <dgm:bulletEnabled val="1"/>
        </dgm:presLayoutVars>
      </dgm:prSet>
      <dgm:spPr/>
      <dgm:t>
        <a:bodyPr/>
        <a:lstStyle/>
        <a:p>
          <a:endParaRPr lang="en-US"/>
        </a:p>
      </dgm:t>
    </dgm:pt>
    <dgm:pt modelId="{111C89C4-1C3C-4F03-BA67-656C5ECA2272}" type="pres">
      <dgm:prSet presAssocID="{A355A5D2-E3F6-43D9-A4C8-95CCAF5FC233}" presName="sibTrans" presStyleLbl="sibTrans2D1" presStyleIdx="0" presStyleCnt="2" custLinFactNeighborX="-5725" custLinFactNeighborY="9980"/>
      <dgm:spPr/>
      <dgm:t>
        <a:bodyPr/>
        <a:lstStyle/>
        <a:p>
          <a:endParaRPr lang="en-US"/>
        </a:p>
      </dgm:t>
    </dgm:pt>
    <dgm:pt modelId="{8B8F335B-4293-45F7-880A-4081D77BE03A}" type="pres">
      <dgm:prSet presAssocID="{A355A5D2-E3F6-43D9-A4C8-95CCAF5FC233}" presName="connectorText" presStyleLbl="sibTrans2D1" presStyleIdx="0" presStyleCnt="2"/>
      <dgm:spPr/>
      <dgm:t>
        <a:bodyPr/>
        <a:lstStyle/>
        <a:p>
          <a:endParaRPr lang="en-US"/>
        </a:p>
      </dgm:t>
    </dgm:pt>
    <dgm:pt modelId="{329A67F8-2618-4BC5-8767-2116C664924E}" type="pres">
      <dgm:prSet presAssocID="{C6CCE592-92A3-4D73-808A-7A56F0A07CAE}" presName="node" presStyleLbl="node1" presStyleIdx="1" presStyleCnt="3" custScaleX="37569" custScaleY="28227" custLinFactNeighborX="-4924" custLinFactNeighborY="8121">
        <dgm:presLayoutVars>
          <dgm:bulletEnabled val="1"/>
        </dgm:presLayoutVars>
      </dgm:prSet>
      <dgm:spPr/>
      <dgm:t>
        <a:bodyPr/>
        <a:lstStyle/>
        <a:p>
          <a:endParaRPr lang="en-US"/>
        </a:p>
      </dgm:t>
    </dgm:pt>
    <dgm:pt modelId="{283FE3CC-DE95-40FA-ACEE-9B5A85FDD09E}" type="pres">
      <dgm:prSet presAssocID="{56011768-8A03-4E22-B5C0-8E5E57D7C360}" presName="sibTrans" presStyleLbl="sibTrans2D1" presStyleIdx="1" presStyleCnt="2"/>
      <dgm:spPr/>
      <dgm:t>
        <a:bodyPr/>
        <a:lstStyle/>
        <a:p>
          <a:endParaRPr lang="en-US"/>
        </a:p>
      </dgm:t>
    </dgm:pt>
    <dgm:pt modelId="{514532F8-0249-46E5-AAF3-9D639771E147}" type="pres">
      <dgm:prSet presAssocID="{56011768-8A03-4E22-B5C0-8E5E57D7C360}" presName="connectorText" presStyleLbl="sibTrans2D1" presStyleIdx="1" presStyleCnt="2"/>
      <dgm:spPr/>
      <dgm:t>
        <a:bodyPr/>
        <a:lstStyle/>
        <a:p>
          <a:endParaRPr lang="en-US"/>
        </a:p>
      </dgm:t>
    </dgm:pt>
    <dgm:pt modelId="{6EB04256-20CB-4075-B6BE-F2D8F31C2E44}" type="pres">
      <dgm:prSet presAssocID="{AD67FE67-490D-4999-90DE-B92590AFB6D0}" presName="node" presStyleLbl="node1" presStyleIdx="2" presStyleCnt="3" custScaleX="30352" custScaleY="32355" custLinFactNeighborX="-29315" custLinFactNeighborY="8957">
        <dgm:presLayoutVars>
          <dgm:bulletEnabled val="1"/>
        </dgm:presLayoutVars>
      </dgm:prSet>
      <dgm:spPr/>
      <dgm:t>
        <a:bodyPr/>
        <a:lstStyle/>
        <a:p>
          <a:endParaRPr lang="en-US"/>
        </a:p>
      </dgm:t>
    </dgm:pt>
  </dgm:ptLst>
  <dgm:cxnLst>
    <dgm:cxn modelId="{3984CC2A-F4AE-4A80-B5EB-255207A8D66B}" type="presOf" srcId="{6DAAA729-6D94-444A-8401-BCBE5ADD2DC1}" destId="{8D2661D3-BAB1-4E82-835B-49D4A8FBD25F}" srcOrd="0" destOrd="0" presId="urn:microsoft.com/office/officeart/2005/8/layout/process1"/>
    <dgm:cxn modelId="{39A235FB-EBB4-4E2A-A381-9A3028A04367}" srcId="{6DAAA729-6D94-444A-8401-BCBE5ADD2DC1}" destId="{AD67FE67-490D-4999-90DE-B92590AFB6D0}" srcOrd="2" destOrd="0" parTransId="{02B6BBE6-B6C8-4548-8372-E9E6ECAB2D75}" sibTransId="{894A6CA7-67D2-40D4-B26D-9B9991D30FC5}"/>
    <dgm:cxn modelId="{790B90A5-7F7B-4BFE-8DA3-D4C210121AEF}" type="presOf" srcId="{56011768-8A03-4E22-B5C0-8E5E57D7C360}" destId="{283FE3CC-DE95-40FA-ACEE-9B5A85FDD09E}" srcOrd="0" destOrd="0" presId="urn:microsoft.com/office/officeart/2005/8/layout/process1"/>
    <dgm:cxn modelId="{B9843AB9-3FB1-4B53-89A6-43E8F685FA2F}" srcId="{6DAAA729-6D94-444A-8401-BCBE5ADD2DC1}" destId="{C6CCE592-92A3-4D73-808A-7A56F0A07CAE}" srcOrd="1" destOrd="0" parTransId="{E8104D8E-C510-4F54-9AB0-D6CEDBCF50C6}" sibTransId="{56011768-8A03-4E22-B5C0-8E5E57D7C360}"/>
    <dgm:cxn modelId="{C78C4BED-E32E-477F-B87A-FD44E7D89E17}" type="presOf" srcId="{A355A5D2-E3F6-43D9-A4C8-95CCAF5FC233}" destId="{111C89C4-1C3C-4F03-BA67-656C5ECA2272}" srcOrd="0" destOrd="0" presId="urn:microsoft.com/office/officeart/2005/8/layout/process1"/>
    <dgm:cxn modelId="{D850CC74-8A2B-416D-B0DB-641747B5861D}" type="presOf" srcId="{AD67FE67-490D-4999-90DE-B92590AFB6D0}" destId="{6EB04256-20CB-4075-B6BE-F2D8F31C2E44}" srcOrd="0" destOrd="0" presId="urn:microsoft.com/office/officeart/2005/8/layout/process1"/>
    <dgm:cxn modelId="{2AF0F1D4-E61D-4850-BCF5-ADEB5C25B2D3}" type="presOf" srcId="{56011768-8A03-4E22-B5C0-8E5E57D7C360}" destId="{514532F8-0249-46E5-AAF3-9D639771E147}" srcOrd="1" destOrd="0" presId="urn:microsoft.com/office/officeart/2005/8/layout/process1"/>
    <dgm:cxn modelId="{7AA98A23-A643-4A36-BC26-71E3C1CD07C8}" type="presOf" srcId="{C6CCE592-92A3-4D73-808A-7A56F0A07CAE}" destId="{329A67F8-2618-4BC5-8767-2116C664924E}" srcOrd="0" destOrd="0" presId="urn:microsoft.com/office/officeart/2005/8/layout/process1"/>
    <dgm:cxn modelId="{4810F269-D1BF-490D-AA95-4987C0A06795}" srcId="{6DAAA729-6D94-444A-8401-BCBE5ADD2DC1}" destId="{7A5B5334-F7D8-4271-9E9B-0B5A5A002BE1}" srcOrd="0" destOrd="0" parTransId="{C85D9E84-1789-4C70-A2E1-EC76DEC855F7}" sibTransId="{A355A5D2-E3F6-43D9-A4C8-95CCAF5FC233}"/>
    <dgm:cxn modelId="{A8DEBCD6-0540-4BBA-B68F-EBDDA99959C7}" type="presOf" srcId="{A355A5D2-E3F6-43D9-A4C8-95CCAF5FC233}" destId="{8B8F335B-4293-45F7-880A-4081D77BE03A}" srcOrd="1" destOrd="0" presId="urn:microsoft.com/office/officeart/2005/8/layout/process1"/>
    <dgm:cxn modelId="{3BAC7B08-93F0-4D4F-B922-28485770D323}" type="presOf" srcId="{7A5B5334-F7D8-4271-9E9B-0B5A5A002BE1}" destId="{FF295B7D-FF2A-4918-A21A-154C0963CB91}" srcOrd="0" destOrd="0" presId="urn:microsoft.com/office/officeart/2005/8/layout/process1"/>
    <dgm:cxn modelId="{3AEA5286-E3F8-4A07-937D-46788933AD7C}" type="presParOf" srcId="{8D2661D3-BAB1-4E82-835B-49D4A8FBD25F}" destId="{FF295B7D-FF2A-4918-A21A-154C0963CB91}" srcOrd="0" destOrd="0" presId="urn:microsoft.com/office/officeart/2005/8/layout/process1"/>
    <dgm:cxn modelId="{37F21A78-0298-4690-BCD6-D24E7142E1DA}" type="presParOf" srcId="{8D2661D3-BAB1-4E82-835B-49D4A8FBD25F}" destId="{111C89C4-1C3C-4F03-BA67-656C5ECA2272}" srcOrd="1" destOrd="0" presId="urn:microsoft.com/office/officeart/2005/8/layout/process1"/>
    <dgm:cxn modelId="{7E892DA7-D034-47C3-934D-A0B99D787FA6}" type="presParOf" srcId="{111C89C4-1C3C-4F03-BA67-656C5ECA2272}" destId="{8B8F335B-4293-45F7-880A-4081D77BE03A}" srcOrd="0" destOrd="0" presId="urn:microsoft.com/office/officeart/2005/8/layout/process1"/>
    <dgm:cxn modelId="{8362BB08-CE9C-4315-B4D4-7BA923305E39}" type="presParOf" srcId="{8D2661D3-BAB1-4E82-835B-49D4A8FBD25F}" destId="{329A67F8-2618-4BC5-8767-2116C664924E}" srcOrd="2" destOrd="0" presId="urn:microsoft.com/office/officeart/2005/8/layout/process1"/>
    <dgm:cxn modelId="{23A908C1-475A-4DE8-8E74-F9ABAB818352}" type="presParOf" srcId="{8D2661D3-BAB1-4E82-835B-49D4A8FBD25F}" destId="{283FE3CC-DE95-40FA-ACEE-9B5A85FDD09E}" srcOrd="3" destOrd="0" presId="urn:microsoft.com/office/officeart/2005/8/layout/process1"/>
    <dgm:cxn modelId="{03BB07E2-C3D2-4B15-A562-BDA0F818A9B0}" type="presParOf" srcId="{283FE3CC-DE95-40FA-ACEE-9B5A85FDD09E}" destId="{514532F8-0249-46E5-AAF3-9D639771E147}" srcOrd="0" destOrd="0" presId="urn:microsoft.com/office/officeart/2005/8/layout/process1"/>
    <dgm:cxn modelId="{6B244CEB-8AE9-448F-90B4-AC43230D42FE}" type="presParOf" srcId="{8D2661D3-BAB1-4E82-835B-49D4A8FBD25F}" destId="{6EB04256-20CB-4075-B6BE-F2D8F31C2E44}" srcOrd="4" destOrd="0" presId="urn:microsoft.com/office/officeart/2005/8/layout/process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57434-11AF-4EEC-B307-A57E7CBAD691}">
      <dsp:nvSpPr>
        <dsp:cNvPr id="0" name=""/>
        <dsp:cNvSpPr/>
      </dsp:nvSpPr>
      <dsp:spPr>
        <a:xfrm>
          <a:off x="210509" y="1176589"/>
          <a:ext cx="5329082" cy="1665338"/>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127989" tIns="57150" rIns="57150" bIns="57150" numCol="1" spcCol="1270" anchor="ctr" anchorCtr="0">
          <a:noAutofit/>
        </a:bodyPr>
        <a:lstStyle/>
        <a:p>
          <a:pPr lvl="0" algn="l" defTabSz="666750">
            <a:lnSpc>
              <a:spcPct val="90000"/>
            </a:lnSpc>
            <a:spcBef>
              <a:spcPct val="0"/>
            </a:spcBef>
            <a:spcAft>
              <a:spcPct val="35000"/>
            </a:spcAft>
          </a:pPr>
          <a:r>
            <a:rPr lang="mn-MN" sz="1500" b="1" kern="1200" dirty="0" smtClean="0">
              <a:solidFill>
                <a:srgbClr val="0937C9"/>
              </a:solidFill>
              <a:latin typeface="Times New Roman" panose="02020603050405020304" pitchFamily="18" charset="0"/>
              <a:cs typeface="Times New Roman" panose="02020603050405020304" pitchFamily="18" charset="0"/>
            </a:rPr>
            <a:t>ЭРХЭМ ЗОРИЛГО</a:t>
          </a:r>
        </a:p>
        <a:p>
          <a:pPr lvl="0" algn="l" defTabSz="666750">
            <a:lnSpc>
              <a:spcPct val="90000"/>
            </a:lnSpc>
            <a:spcBef>
              <a:spcPct val="0"/>
            </a:spcBef>
            <a:spcAft>
              <a:spcPct val="35000"/>
            </a:spcAft>
          </a:pP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Бид</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олон</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улсын</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чанар</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стандартын</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түвшинд</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хүрсэн</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зах</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зээлд</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өрсөлдөх</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чадвар</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сайтай</a:t>
          </a:r>
          <a:r>
            <a:rPr lang="en-US" sz="1500" kern="1200" dirty="0" smtClean="0">
              <a:latin typeface="Times New Roman" panose="02020603050405020304" pitchFamily="18" charset="0"/>
              <a:cs typeface="Times New Roman" panose="02020603050405020304" pitchFamily="18" charset="0"/>
            </a:rPr>
            <a:t>, </a:t>
          </a:r>
          <a:r>
            <a:rPr lang="mn-MN" sz="1500" kern="1200" dirty="0" smtClean="0">
              <a:latin typeface="Times New Roman" panose="02020603050405020304" pitchFamily="18" charset="0"/>
              <a:cs typeface="Times New Roman" panose="02020603050405020304" pitchFamily="18" charset="0"/>
            </a:rPr>
            <a:t>арьс шир болон түүгээр хийсэн бүтээгдэхүүнийг</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шинэ</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болон</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шинэчилсэн</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технологиор</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үйлдвэрлэж</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дотоод</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гадаадын</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зах</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зээлд</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борлуулна</a:t>
          </a:r>
          <a:r>
            <a:rPr lang="en-US" sz="1500" kern="1200" dirty="0" smtClean="0">
              <a:latin typeface="Times New Roman" panose="02020603050405020304" pitchFamily="18" charset="0"/>
              <a:cs typeface="Times New Roman" panose="02020603050405020304" pitchFamily="18" charset="0"/>
            </a:rPr>
            <a:t>.</a:t>
          </a:r>
          <a:endParaRPr lang="en-US" sz="1500" kern="1200" dirty="0">
            <a:latin typeface="Times New Roman" panose="02020603050405020304" pitchFamily="18" charset="0"/>
            <a:cs typeface="Times New Roman" panose="02020603050405020304" pitchFamily="18" charset="0"/>
          </a:endParaRPr>
        </a:p>
      </dsp:txBody>
      <dsp:txXfrm>
        <a:off x="210509" y="1176589"/>
        <a:ext cx="5329082" cy="1665338"/>
      </dsp:txXfrm>
    </dsp:sp>
    <dsp:sp modelId="{2330C9D6-0650-4897-A05B-A028EAA810AD}">
      <dsp:nvSpPr>
        <dsp:cNvPr id="0" name=""/>
        <dsp:cNvSpPr/>
      </dsp:nvSpPr>
      <dsp:spPr>
        <a:xfrm>
          <a:off x="94831" y="1109248"/>
          <a:ext cx="1043859" cy="179611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6000" r="-3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D5B9696-DC2B-4656-8B3E-5C6D26C79BB2}">
      <dsp:nvSpPr>
        <dsp:cNvPr id="0" name=""/>
        <dsp:cNvSpPr/>
      </dsp:nvSpPr>
      <dsp:spPr>
        <a:xfrm>
          <a:off x="6047353" y="1164711"/>
          <a:ext cx="5329082" cy="1665338"/>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127989" tIns="57150" rIns="57150" bIns="57150" numCol="1" spcCol="1270" anchor="ctr" anchorCtr="0">
          <a:noAutofit/>
        </a:bodyPr>
        <a:lstStyle/>
        <a:p>
          <a:pPr marL="231775" lvl="0" indent="0" algn="l" defTabSz="666750">
            <a:lnSpc>
              <a:spcPct val="90000"/>
            </a:lnSpc>
            <a:spcBef>
              <a:spcPct val="0"/>
            </a:spcBef>
            <a:spcAft>
              <a:spcPct val="35000"/>
            </a:spcAft>
          </a:pPr>
          <a:r>
            <a:rPr lang="en-US" sz="1500" b="1" kern="1200" dirty="0" smtClean="0">
              <a:solidFill>
                <a:srgbClr val="0937C9"/>
              </a:solidFill>
              <a:latin typeface="Times New Roman" panose="02020603050405020304" pitchFamily="18" charset="0"/>
              <a:cs typeface="Times New Roman" panose="02020603050405020304" pitchFamily="18" charset="0"/>
            </a:rPr>
            <a:t>ХАМТ ОЛНЫ ЗОРИЛТ</a:t>
          </a:r>
        </a:p>
        <a:p>
          <a:pPr marL="231775" lvl="0" indent="0" algn="l" defTabSz="666750">
            <a:lnSpc>
              <a:spcPct val="90000"/>
            </a:lnSpc>
            <a:spcBef>
              <a:spcPct val="0"/>
            </a:spcBef>
            <a:spcAft>
              <a:spcPct val="35000"/>
            </a:spcAft>
          </a:pPr>
          <a:r>
            <a:rPr lang="en-US" sz="1500" kern="1200" dirty="0" smtClean="0">
              <a:latin typeface="Times New Roman" panose="02020603050405020304" pitchFamily="18" charset="0"/>
              <a:cs typeface="Times New Roman" panose="02020603050405020304" pitchFamily="18" charset="0"/>
            </a:rPr>
            <a:t>	</a:t>
          </a:r>
          <a:r>
            <a:rPr lang="mn-MN" sz="1500" kern="1200" dirty="0" smtClean="0">
              <a:latin typeface="Times New Roman" panose="02020603050405020304" pitchFamily="18" charset="0"/>
              <a:cs typeface="Times New Roman" panose="02020603050405020304" pitchFamily="18" charset="0"/>
            </a:rPr>
            <a:t>Д</a:t>
          </a:r>
          <a:r>
            <a:rPr lang="en-US" sz="1500" kern="1200" dirty="0" err="1" smtClean="0">
              <a:latin typeface="Times New Roman" panose="02020603050405020304" pitchFamily="18" charset="0"/>
              <a:cs typeface="Times New Roman" panose="02020603050405020304" pitchFamily="18" charset="0"/>
            </a:rPr>
            <a:t>уурсах</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нэртэй</a:t>
          </a:r>
          <a:r>
            <a:rPr lang="mn-MN" sz="1500" kern="1200" dirty="0" smtClean="0">
              <a:latin typeface="Times New Roman" panose="02020603050405020304" pitchFamily="18" charset="0"/>
              <a:cs typeface="Times New Roman" panose="02020603050405020304" pitchFamily="18" charset="0"/>
            </a:rPr>
            <a:t>,</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дуудах</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хүчтэй</a:t>
          </a:r>
          <a:r>
            <a:rPr lang="mn-MN" sz="1500" kern="1200" dirty="0" smtClean="0">
              <a:latin typeface="Times New Roman" panose="02020603050405020304" pitchFamily="18" charset="0"/>
              <a:cs typeface="Times New Roman" panose="02020603050405020304" pitchFamily="18" charset="0"/>
            </a:rPr>
            <a:t>,</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хамгийн</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чанартай</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хамгийн</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хямд</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Монгол</a:t>
          </a:r>
          <a:r>
            <a:rPr lang="mn-MN"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бүтээгдэхүүнийг</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Монголчууд</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өөрсдөө</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үйлдвэрлэх</a:t>
          </a:r>
          <a:endParaRPr lang="en-US" sz="1500" kern="1200" dirty="0">
            <a:latin typeface="Times New Roman" panose="02020603050405020304" pitchFamily="18" charset="0"/>
            <a:cs typeface="Times New Roman" panose="02020603050405020304" pitchFamily="18" charset="0"/>
          </a:endParaRPr>
        </a:p>
      </dsp:txBody>
      <dsp:txXfrm>
        <a:off x="6047353" y="1164711"/>
        <a:ext cx="5329082" cy="1665338"/>
      </dsp:txXfrm>
    </dsp:sp>
    <dsp:sp modelId="{F6409AC8-770C-4A0F-9714-663E286C5744}">
      <dsp:nvSpPr>
        <dsp:cNvPr id="0" name=""/>
        <dsp:cNvSpPr/>
      </dsp:nvSpPr>
      <dsp:spPr>
        <a:xfrm>
          <a:off x="6022772" y="1106490"/>
          <a:ext cx="1165736" cy="174860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62CFC75-1116-4FE2-9487-468D2DF05918}">
      <dsp:nvSpPr>
        <dsp:cNvPr id="0" name=""/>
        <dsp:cNvSpPr/>
      </dsp:nvSpPr>
      <dsp:spPr>
        <a:xfrm>
          <a:off x="256963" y="3303246"/>
          <a:ext cx="5329082" cy="1665338"/>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127989"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937C9"/>
              </a:solidFill>
              <a:latin typeface="Times New Roman" panose="02020603050405020304" pitchFamily="18" charset="0"/>
              <a:cs typeface="Times New Roman" panose="02020603050405020304" pitchFamily="18" charset="0"/>
            </a:rPr>
            <a:t>КОМПАНИЙН УРИА</a:t>
          </a:r>
        </a:p>
        <a:p>
          <a:pPr lvl="0" algn="ctr" defTabSz="666750">
            <a:lnSpc>
              <a:spcPct val="90000"/>
            </a:lnSpc>
            <a:spcBef>
              <a:spcPct val="0"/>
            </a:spcBef>
            <a:spcAft>
              <a:spcPct val="35000"/>
            </a:spcAft>
          </a:pPr>
          <a:r>
            <a:rPr lang="en-US" sz="1500" kern="1200" dirty="0" err="1" smtClean="0">
              <a:latin typeface="Times New Roman" panose="02020603050405020304" pitchFamily="18" charset="0"/>
              <a:cs typeface="Times New Roman" panose="02020603050405020304" pitchFamily="18" charset="0"/>
            </a:rPr>
            <a:t>Дэвшлийг</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хэрэгжүүлэгч</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ёс</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зүйг</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эрхэмлэгч</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байгальд</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ээлтэй</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компани</a:t>
          </a:r>
          <a:endParaRPr lang="en-US" sz="1500" kern="1200" dirty="0">
            <a:latin typeface="Times New Roman" panose="02020603050405020304" pitchFamily="18" charset="0"/>
            <a:cs typeface="Times New Roman" panose="02020603050405020304" pitchFamily="18" charset="0"/>
          </a:endParaRPr>
        </a:p>
      </dsp:txBody>
      <dsp:txXfrm>
        <a:off x="256963" y="3303246"/>
        <a:ext cx="5329082" cy="1665338"/>
      </dsp:txXfrm>
    </dsp:sp>
    <dsp:sp modelId="{4A156183-1839-4709-8CF2-D2DD2828F9D0}">
      <dsp:nvSpPr>
        <dsp:cNvPr id="0" name=""/>
        <dsp:cNvSpPr/>
      </dsp:nvSpPr>
      <dsp:spPr>
        <a:xfrm>
          <a:off x="65665" y="3214108"/>
          <a:ext cx="1229677" cy="1808967"/>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8000" r="-48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57F2DE-05BE-4669-86B8-58C9C2FF6B59}">
      <dsp:nvSpPr>
        <dsp:cNvPr id="0" name=""/>
        <dsp:cNvSpPr/>
      </dsp:nvSpPr>
      <dsp:spPr>
        <a:xfrm>
          <a:off x="6093807" y="3288155"/>
          <a:ext cx="5329082" cy="1665338"/>
        </a:xfrm>
        <a:prstGeom prst="rect">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127989" tIns="57150" rIns="57150" bIns="57150" numCol="1" spcCol="1270" anchor="ctr" anchorCtr="0">
          <a:noAutofit/>
        </a:bodyPr>
        <a:lstStyle/>
        <a:p>
          <a:pPr marL="115888" lvl="0" indent="0" algn="l" defTabSz="666750">
            <a:lnSpc>
              <a:spcPct val="90000"/>
            </a:lnSpc>
            <a:spcBef>
              <a:spcPct val="0"/>
            </a:spcBef>
            <a:spcAft>
              <a:spcPct val="35000"/>
            </a:spcAft>
          </a:pPr>
          <a:r>
            <a:rPr lang="en-US" sz="1500" b="1" kern="1200" dirty="0" smtClean="0">
              <a:solidFill>
                <a:srgbClr val="0937C9"/>
              </a:solidFill>
              <a:latin typeface="Times New Roman" panose="02020603050405020304" pitchFamily="18" charset="0"/>
              <a:cs typeface="Times New Roman" panose="02020603050405020304" pitchFamily="18" charset="0"/>
            </a:rPr>
            <a:t>ҮЙЛ АЖИЛЛАГААНЫ ЗАРЧИМ</a:t>
          </a:r>
        </a:p>
        <a:p>
          <a:pPr marL="115888" lvl="0" indent="0" algn="l" defTabSz="666750">
            <a:lnSpc>
              <a:spcPct val="90000"/>
            </a:lnSpc>
            <a:spcBef>
              <a:spcPct val="0"/>
            </a:spcBef>
            <a:spcAft>
              <a:spcPct val="35000"/>
            </a:spcAft>
          </a:pPr>
          <a:r>
            <a:rPr lang="en-US" sz="1500" kern="1200" dirty="0" smtClean="0">
              <a:latin typeface="Times New Roman" panose="02020603050405020304" pitchFamily="18" charset="0"/>
              <a:cs typeface="Times New Roman" panose="02020603050405020304" pitchFamily="18" charset="0"/>
            </a:rPr>
            <a:t> - </a:t>
          </a:r>
          <a:r>
            <a:rPr lang="en-US" sz="1500" kern="1200" dirty="0" err="1" smtClean="0">
              <a:latin typeface="Times New Roman" panose="02020603050405020304" pitchFamily="18" charset="0"/>
              <a:cs typeface="Times New Roman" panose="02020603050405020304" pitchFamily="18" charset="0"/>
            </a:rPr>
            <a:t>Шударга</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ил</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тод</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нээлттэй</a:t>
          </a:r>
          <a:endParaRPr lang="en-US" sz="1500" kern="1200" dirty="0" smtClean="0">
            <a:latin typeface="Times New Roman" panose="02020603050405020304" pitchFamily="18" charset="0"/>
            <a:cs typeface="Times New Roman" panose="02020603050405020304" pitchFamily="18" charset="0"/>
          </a:endParaRPr>
        </a:p>
        <a:p>
          <a:pPr marL="115888" lvl="0" indent="0" algn="l" defTabSz="666750">
            <a:lnSpc>
              <a:spcPct val="90000"/>
            </a:lnSpc>
            <a:spcBef>
              <a:spcPct val="0"/>
            </a:spcBef>
            <a:spcAft>
              <a:spcPct val="35000"/>
            </a:spcAft>
          </a:pPr>
          <a:r>
            <a:rPr lang="en-US" sz="1500" kern="1200" dirty="0" smtClean="0">
              <a:latin typeface="Times New Roman" panose="02020603050405020304" pitchFamily="18" charset="0"/>
              <a:cs typeface="Times New Roman" panose="02020603050405020304" pitchFamily="18" charset="0"/>
            </a:rPr>
            <a:t> - </a:t>
          </a:r>
          <a:r>
            <a:rPr lang="en-US" sz="1500" kern="1200" dirty="0" err="1" smtClean="0">
              <a:latin typeface="Times New Roman" panose="02020603050405020304" pitchFamily="18" charset="0"/>
              <a:cs typeface="Times New Roman" panose="02020603050405020304" pitchFamily="18" charset="0"/>
            </a:rPr>
            <a:t>Хууль</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дүрмийг</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чандлан</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сахиулна</a:t>
          </a:r>
          <a:endParaRPr lang="en-US" sz="1500" kern="1200" dirty="0" smtClean="0">
            <a:latin typeface="Times New Roman" panose="02020603050405020304" pitchFamily="18" charset="0"/>
            <a:cs typeface="Times New Roman" panose="02020603050405020304" pitchFamily="18" charset="0"/>
          </a:endParaRPr>
        </a:p>
        <a:p>
          <a:pPr marL="115888" lvl="0" indent="0" algn="l" defTabSz="666750">
            <a:lnSpc>
              <a:spcPct val="90000"/>
            </a:lnSpc>
            <a:spcBef>
              <a:spcPct val="0"/>
            </a:spcBef>
            <a:spcAft>
              <a:spcPct val="35000"/>
            </a:spcAft>
          </a:pPr>
          <a:r>
            <a:rPr lang="en-US" sz="1500" kern="1200" dirty="0" smtClean="0">
              <a:latin typeface="Times New Roman" panose="02020603050405020304" pitchFamily="18" charset="0"/>
              <a:cs typeface="Times New Roman" panose="02020603050405020304" pitchFamily="18" charset="0"/>
            </a:rPr>
            <a:t> - </a:t>
          </a:r>
          <a:r>
            <a:rPr lang="en-US" sz="1500" kern="1200" dirty="0" err="1" smtClean="0">
              <a:latin typeface="Times New Roman" panose="02020603050405020304" pitchFamily="18" charset="0"/>
              <a:cs typeface="Times New Roman" panose="02020603050405020304" pitchFamily="18" charset="0"/>
            </a:rPr>
            <a:t>Бүтээлч</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сэтгэлгээг</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хөгжүүлнэ</a:t>
          </a:r>
          <a:endParaRPr lang="en-US" sz="1500" kern="1200" dirty="0" smtClean="0">
            <a:latin typeface="Times New Roman" panose="02020603050405020304" pitchFamily="18" charset="0"/>
            <a:cs typeface="Times New Roman" panose="02020603050405020304" pitchFamily="18" charset="0"/>
          </a:endParaRPr>
        </a:p>
        <a:p>
          <a:pPr marL="115888" lvl="0" indent="0" algn="l" defTabSz="666750">
            <a:lnSpc>
              <a:spcPct val="90000"/>
            </a:lnSpc>
            <a:spcBef>
              <a:spcPct val="0"/>
            </a:spcBef>
            <a:spcAft>
              <a:spcPct val="35000"/>
            </a:spcAft>
          </a:pPr>
          <a:r>
            <a:rPr lang="en-US" sz="1500" kern="1200" dirty="0" smtClean="0">
              <a:latin typeface="Times New Roman" panose="02020603050405020304" pitchFamily="18" charset="0"/>
              <a:cs typeface="Times New Roman" panose="02020603050405020304" pitchFamily="18" charset="0"/>
            </a:rPr>
            <a:t> - </a:t>
          </a:r>
          <a:r>
            <a:rPr lang="en-US" sz="1500" kern="1200" dirty="0" err="1" smtClean="0">
              <a:latin typeface="Times New Roman" panose="02020603050405020304" pitchFamily="18" charset="0"/>
              <a:cs typeface="Times New Roman" panose="02020603050405020304" pitchFamily="18" charset="0"/>
            </a:rPr>
            <a:t>Байгаль</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орчинд</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ээлтэй</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үйл</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ажиллагаа</a:t>
          </a:r>
          <a:r>
            <a:rPr lang="en-US" sz="1500" kern="1200" dirty="0" smtClean="0">
              <a:latin typeface="Times New Roman" panose="02020603050405020304" pitchFamily="18" charset="0"/>
              <a:cs typeface="Times New Roman" panose="02020603050405020304" pitchFamily="18" charset="0"/>
            </a:rPr>
            <a:t> </a:t>
          </a:r>
          <a:r>
            <a:rPr lang="en-US" sz="1500" kern="1200" dirty="0" err="1" smtClean="0">
              <a:latin typeface="Times New Roman" panose="02020603050405020304" pitchFamily="18" charset="0"/>
              <a:cs typeface="Times New Roman" panose="02020603050405020304" pitchFamily="18" charset="0"/>
            </a:rPr>
            <a:t>явуулна</a:t>
          </a:r>
          <a:endParaRPr lang="en-US" sz="1500" kern="1200" dirty="0">
            <a:latin typeface="Times New Roman" panose="02020603050405020304" pitchFamily="18" charset="0"/>
            <a:cs typeface="Times New Roman" panose="02020603050405020304" pitchFamily="18" charset="0"/>
          </a:endParaRPr>
        </a:p>
      </dsp:txBody>
      <dsp:txXfrm>
        <a:off x="6093807" y="3288155"/>
        <a:ext cx="5329082" cy="1665338"/>
      </dsp:txXfrm>
    </dsp:sp>
    <dsp:sp modelId="{639992D1-9417-455E-82B8-51E1332A94C9}">
      <dsp:nvSpPr>
        <dsp:cNvPr id="0" name=""/>
        <dsp:cNvSpPr/>
      </dsp:nvSpPr>
      <dsp:spPr>
        <a:xfrm>
          <a:off x="6032692" y="3226996"/>
          <a:ext cx="1165736" cy="1748605"/>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39FBA-1DD7-404E-9BBE-04030B6AF268}">
      <dsp:nvSpPr>
        <dsp:cNvPr id="0" name=""/>
        <dsp:cNvSpPr/>
      </dsp:nvSpPr>
      <dsp:spPr>
        <a:xfrm>
          <a:off x="6191543" y="2323637"/>
          <a:ext cx="1591811" cy="634046"/>
        </a:xfrm>
        <a:custGeom>
          <a:avLst/>
          <a:gdLst/>
          <a:ahLst/>
          <a:cxnLst/>
          <a:rect l="0" t="0" r="0" b="0"/>
          <a:pathLst>
            <a:path>
              <a:moveTo>
                <a:pt x="1591811" y="0"/>
              </a:moveTo>
              <a:lnTo>
                <a:pt x="1591811" y="467597"/>
              </a:lnTo>
              <a:lnTo>
                <a:pt x="0" y="467597"/>
              </a:lnTo>
              <a:lnTo>
                <a:pt x="0" y="6340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1FE007-1E30-4FA4-A860-BD9A63B0F5C5}">
      <dsp:nvSpPr>
        <dsp:cNvPr id="0" name=""/>
        <dsp:cNvSpPr/>
      </dsp:nvSpPr>
      <dsp:spPr>
        <a:xfrm>
          <a:off x="4781327" y="985086"/>
          <a:ext cx="3002026" cy="197615"/>
        </a:xfrm>
        <a:custGeom>
          <a:avLst/>
          <a:gdLst/>
          <a:ahLst/>
          <a:cxnLst/>
          <a:rect l="0" t="0" r="0" b="0"/>
          <a:pathLst>
            <a:path>
              <a:moveTo>
                <a:pt x="0" y="0"/>
              </a:moveTo>
              <a:lnTo>
                <a:pt x="0" y="31167"/>
              </a:lnTo>
              <a:lnTo>
                <a:pt x="3002026" y="31167"/>
              </a:lnTo>
              <a:lnTo>
                <a:pt x="3002026" y="1976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50EFA9-1069-4429-8599-B8C3FFEB4811}">
      <dsp:nvSpPr>
        <dsp:cNvPr id="0" name=""/>
        <dsp:cNvSpPr/>
      </dsp:nvSpPr>
      <dsp:spPr>
        <a:xfrm>
          <a:off x="698735" y="985086"/>
          <a:ext cx="4082592" cy="287932"/>
        </a:xfrm>
        <a:custGeom>
          <a:avLst/>
          <a:gdLst/>
          <a:ahLst/>
          <a:cxnLst/>
          <a:rect l="0" t="0" r="0" b="0"/>
          <a:pathLst>
            <a:path>
              <a:moveTo>
                <a:pt x="4082592" y="0"/>
              </a:moveTo>
              <a:lnTo>
                <a:pt x="4082592" y="121483"/>
              </a:lnTo>
              <a:lnTo>
                <a:pt x="0" y="121483"/>
              </a:lnTo>
              <a:lnTo>
                <a:pt x="0" y="2879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D1081A-1CBA-4E4B-A1D2-5AECAC794966}">
      <dsp:nvSpPr>
        <dsp:cNvPr id="0" name=""/>
        <dsp:cNvSpPr/>
      </dsp:nvSpPr>
      <dsp:spPr>
        <a:xfrm>
          <a:off x="3882953" y="-155848"/>
          <a:ext cx="1796748" cy="11409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1FAA96-A00E-4883-BE26-C05127BABD75}">
      <dsp:nvSpPr>
        <dsp:cNvPr id="0" name=""/>
        <dsp:cNvSpPr/>
      </dsp:nvSpPr>
      <dsp:spPr>
        <a:xfrm>
          <a:off x="4082592" y="33808"/>
          <a:ext cx="1796748" cy="11409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mn-MN" sz="2000" kern="1200" dirty="0" smtClean="0">
              <a:solidFill>
                <a:schemeClr val="accent1"/>
              </a:solidFill>
            </a:rPr>
            <a:t>ТУЗ</a:t>
          </a:r>
          <a:endParaRPr lang="en-US" sz="2000" kern="1200" dirty="0">
            <a:solidFill>
              <a:schemeClr val="accent1"/>
            </a:solidFill>
          </a:endParaRPr>
        </a:p>
      </dsp:txBody>
      <dsp:txXfrm>
        <a:off x="4116009" y="67225"/>
        <a:ext cx="1729914" cy="1074101"/>
      </dsp:txXfrm>
    </dsp:sp>
    <dsp:sp modelId="{54514B23-F67F-4FBA-AE97-1976D6C5A199}">
      <dsp:nvSpPr>
        <dsp:cNvPr id="0" name=""/>
        <dsp:cNvSpPr/>
      </dsp:nvSpPr>
      <dsp:spPr>
        <a:xfrm>
          <a:off x="-199638" y="1273018"/>
          <a:ext cx="1796748" cy="11409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981E39-8C1D-4D77-8A4E-17E7AA79FEB2}">
      <dsp:nvSpPr>
        <dsp:cNvPr id="0" name=""/>
        <dsp:cNvSpPr/>
      </dsp:nvSpPr>
      <dsp:spPr>
        <a:xfrm>
          <a:off x="0" y="1462675"/>
          <a:ext cx="1796748" cy="11409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mn-MN" sz="2000" kern="1200" dirty="0" smtClean="0">
              <a:solidFill>
                <a:schemeClr val="accent1"/>
              </a:solidFill>
            </a:rPr>
            <a:t>Нэр дэвшүүлэх хороо</a:t>
          </a:r>
          <a:endParaRPr lang="en-US" sz="2000" kern="1200" dirty="0">
            <a:solidFill>
              <a:schemeClr val="accent1"/>
            </a:solidFill>
          </a:endParaRPr>
        </a:p>
      </dsp:txBody>
      <dsp:txXfrm>
        <a:off x="33417" y="1496092"/>
        <a:ext cx="1729914" cy="1074101"/>
      </dsp:txXfrm>
    </dsp:sp>
    <dsp:sp modelId="{9D30AF27-C60C-4E6A-A8E3-DD981130B198}">
      <dsp:nvSpPr>
        <dsp:cNvPr id="0" name=""/>
        <dsp:cNvSpPr/>
      </dsp:nvSpPr>
      <dsp:spPr>
        <a:xfrm>
          <a:off x="6884980" y="1182702"/>
          <a:ext cx="1796748" cy="11409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5A23B7-6214-40ED-808B-61FF2EDEE8D2}">
      <dsp:nvSpPr>
        <dsp:cNvPr id="0" name=""/>
        <dsp:cNvSpPr/>
      </dsp:nvSpPr>
      <dsp:spPr>
        <a:xfrm>
          <a:off x="7084619" y="1372359"/>
          <a:ext cx="1796748" cy="11409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mn-MN" sz="2000" kern="1200" dirty="0" smtClean="0">
              <a:solidFill>
                <a:schemeClr val="accent1"/>
              </a:solidFill>
            </a:rPr>
            <a:t>Аудитын хороо</a:t>
          </a:r>
          <a:endParaRPr lang="en-US" sz="2000" kern="1200" dirty="0">
            <a:solidFill>
              <a:schemeClr val="accent1"/>
            </a:solidFill>
          </a:endParaRPr>
        </a:p>
      </dsp:txBody>
      <dsp:txXfrm>
        <a:off x="7118036" y="1405776"/>
        <a:ext cx="1729914" cy="1074101"/>
      </dsp:txXfrm>
    </dsp:sp>
    <dsp:sp modelId="{65E0365E-6F21-4A13-9C13-B6AC97F930DA}">
      <dsp:nvSpPr>
        <dsp:cNvPr id="0" name=""/>
        <dsp:cNvSpPr/>
      </dsp:nvSpPr>
      <dsp:spPr>
        <a:xfrm>
          <a:off x="5293169" y="2957683"/>
          <a:ext cx="1796748" cy="11409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0D559E-3CB6-4491-A777-5F0A7275A12B}">
      <dsp:nvSpPr>
        <dsp:cNvPr id="0" name=""/>
        <dsp:cNvSpPr/>
      </dsp:nvSpPr>
      <dsp:spPr>
        <a:xfrm>
          <a:off x="5492807" y="3147340"/>
          <a:ext cx="1796748" cy="11409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mn-MN" sz="2000" kern="1200" dirty="0" smtClean="0">
              <a:solidFill>
                <a:schemeClr val="accent1"/>
              </a:solidFill>
            </a:rPr>
            <a:t>Охин компаниуд</a:t>
          </a:r>
          <a:endParaRPr lang="en-US" sz="2000" kern="1200" dirty="0">
            <a:solidFill>
              <a:schemeClr val="accent1"/>
            </a:solidFill>
          </a:endParaRPr>
        </a:p>
      </dsp:txBody>
      <dsp:txXfrm>
        <a:off x="5526224" y="3180757"/>
        <a:ext cx="1729914" cy="1074101"/>
      </dsp:txXfrm>
    </dsp:sp>
    <dsp:sp modelId="{28A82088-5174-4910-8590-3E20AE1187B8}">
      <dsp:nvSpPr>
        <dsp:cNvPr id="0" name=""/>
        <dsp:cNvSpPr/>
      </dsp:nvSpPr>
      <dsp:spPr>
        <a:xfrm>
          <a:off x="3066569" y="2959885"/>
          <a:ext cx="1796748" cy="11409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1400FB-0691-403C-B394-EC9FB064389D}">
      <dsp:nvSpPr>
        <dsp:cNvPr id="0" name=""/>
        <dsp:cNvSpPr/>
      </dsp:nvSpPr>
      <dsp:spPr>
        <a:xfrm>
          <a:off x="3266207" y="3149542"/>
          <a:ext cx="1796748" cy="11409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mn-MN" sz="2000" kern="1200" dirty="0" smtClean="0"/>
            <a:t>Толгой компани</a:t>
          </a:r>
          <a:endParaRPr lang="en-US" sz="2000" kern="1200" dirty="0"/>
        </a:p>
      </dsp:txBody>
      <dsp:txXfrm>
        <a:off x="3299624" y="3182959"/>
        <a:ext cx="1729914" cy="1074101"/>
      </dsp:txXfrm>
    </dsp:sp>
    <dsp:sp modelId="{F78C7598-7DAD-41D5-8BFA-9B0A30295C38}">
      <dsp:nvSpPr>
        <dsp:cNvPr id="0" name=""/>
        <dsp:cNvSpPr/>
      </dsp:nvSpPr>
      <dsp:spPr>
        <a:xfrm>
          <a:off x="2080876" y="1239149"/>
          <a:ext cx="1796748" cy="11409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3FFC95-9F9E-4277-AE0F-EDE19D3DEBE3}">
      <dsp:nvSpPr>
        <dsp:cNvPr id="0" name=""/>
        <dsp:cNvSpPr/>
      </dsp:nvSpPr>
      <dsp:spPr>
        <a:xfrm>
          <a:off x="2280515" y="1428806"/>
          <a:ext cx="1796748" cy="11409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mn-MN" sz="2000" kern="1200" dirty="0" smtClean="0">
              <a:solidFill>
                <a:schemeClr val="accent1"/>
              </a:solidFill>
            </a:rPr>
            <a:t>Шагнал урамшууллын хороо</a:t>
          </a:r>
          <a:endParaRPr lang="en-US" sz="2000" kern="1200" dirty="0">
            <a:solidFill>
              <a:schemeClr val="accent1"/>
            </a:solidFill>
          </a:endParaRPr>
        </a:p>
      </dsp:txBody>
      <dsp:txXfrm>
        <a:off x="2313932" y="1462223"/>
        <a:ext cx="1729914" cy="1074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95B7D-FF2A-4918-A21A-154C0963CB91}">
      <dsp:nvSpPr>
        <dsp:cNvPr id="0" name=""/>
        <dsp:cNvSpPr/>
      </dsp:nvSpPr>
      <dsp:spPr>
        <a:xfrm>
          <a:off x="75386" y="1612647"/>
          <a:ext cx="1862336" cy="9537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mn-MN" sz="3300" kern="1200" dirty="0" smtClean="0"/>
            <a:t>19,3%</a:t>
          </a:r>
          <a:endParaRPr lang="en-US" sz="3300" kern="1200" dirty="0"/>
        </a:p>
      </dsp:txBody>
      <dsp:txXfrm>
        <a:off x="103319" y="1640580"/>
        <a:ext cx="1806470" cy="897837"/>
      </dsp:txXfrm>
    </dsp:sp>
    <dsp:sp modelId="{111C89C4-1C3C-4F03-BA67-656C5ECA2272}">
      <dsp:nvSpPr>
        <dsp:cNvPr id="0" name=""/>
        <dsp:cNvSpPr/>
      </dsp:nvSpPr>
      <dsp:spPr>
        <a:xfrm rot="21562139">
          <a:off x="2303603" y="1616676"/>
          <a:ext cx="882938" cy="11322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2303611" y="1844581"/>
        <a:ext cx="618057" cy="679338"/>
      </dsp:txXfrm>
    </dsp:sp>
    <dsp:sp modelId="{329A67F8-2618-4BC5-8767-2116C664924E}">
      <dsp:nvSpPr>
        <dsp:cNvPr id="0" name=""/>
        <dsp:cNvSpPr/>
      </dsp:nvSpPr>
      <dsp:spPr>
        <a:xfrm>
          <a:off x="3603544" y="1664844"/>
          <a:ext cx="1715191" cy="7732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mn-MN" sz="3300" kern="1200" dirty="0" smtClean="0"/>
            <a:t>12%</a:t>
          </a:r>
          <a:endParaRPr lang="en-US" sz="3300" kern="1200" dirty="0"/>
        </a:p>
      </dsp:txBody>
      <dsp:txXfrm>
        <a:off x="3626191" y="1687491"/>
        <a:ext cx="1669897" cy="727918"/>
      </dsp:txXfrm>
    </dsp:sp>
    <dsp:sp modelId="{283FE3CC-DE95-40FA-ACEE-9B5A85FDD09E}">
      <dsp:nvSpPr>
        <dsp:cNvPr id="0" name=""/>
        <dsp:cNvSpPr/>
      </dsp:nvSpPr>
      <dsp:spPr>
        <a:xfrm rot="26857">
          <a:off x="5663913" y="1497591"/>
          <a:ext cx="731822" cy="11322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5663916" y="1723179"/>
        <a:ext cx="512275" cy="679338"/>
      </dsp:txXfrm>
    </dsp:sp>
    <dsp:sp modelId="{6EB04256-20CB-4075-B6BE-F2D8F31C2E44}">
      <dsp:nvSpPr>
        <dsp:cNvPr id="0" name=""/>
        <dsp:cNvSpPr/>
      </dsp:nvSpPr>
      <dsp:spPr>
        <a:xfrm>
          <a:off x="6699491" y="1631206"/>
          <a:ext cx="1385703" cy="8862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mn-MN" sz="3300" kern="1200" dirty="0" smtClean="0"/>
            <a:t>69,3%</a:t>
          </a:r>
          <a:endParaRPr lang="en-US" sz="3300" kern="1200" dirty="0"/>
        </a:p>
      </dsp:txBody>
      <dsp:txXfrm>
        <a:off x="6725450" y="1657165"/>
        <a:ext cx="1333785" cy="834371"/>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0.12809</cdr:x>
      <cdr:y>0.5</cdr:y>
    </cdr:from>
    <cdr:to>
      <cdr:x>0.33812</cdr:x>
      <cdr:y>0.58413</cdr:y>
    </cdr:to>
    <cdr:sp macro="" textlink="">
      <cdr:nvSpPr>
        <cdr:cNvPr id="2" name="Rectangle 1"/>
        <cdr:cNvSpPr/>
      </cdr:nvSpPr>
      <cdr:spPr>
        <a:xfrm xmlns:a="http://schemas.openxmlformats.org/drawingml/2006/main">
          <a:off x="1115370" y="1700340"/>
          <a:ext cx="1828800" cy="286116"/>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mn-MN" sz="1400" dirty="0" smtClean="0"/>
            <a:t>УЛСЫН ДУНДАЖ</a:t>
          </a:r>
          <a:endParaRPr lang="en-US" sz="1400" dirty="0"/>
        </a:p>
      </cdr:txBody>
    </cdr:sp>
  </cdr:relSizeAnchor>
  <cdr:relSizeAnchor xmlns:cdr="http://schemas.openxmlformats.org/drawingml/2006/chartDrawing">
    <cdr:from>
      <cdr:x>0.39326</cdr:x>
      <cdr:y>0.54207</cdr:y>
    </cdr:from>
    <cdr:to>
      <cdr:x>0.6046</cdr:x>
      <cdr:y>0.6262</cdr:y>
    </cdr:to>
    <cdr:sp macro="" textlink="">
      <cdr:nvSpPr>
        <cdr:cNvPr id="4" name="Rectangle 3"/>
        <cdr:cNvSpPr/>
      </cdr:nvSpPr>
      <cdr:spPr>
        <a:xfrm xmlns:a="http://schemas.openxmlformats.org/drawingml/2006/main">
          <a:off x="3424230" y="1843398"/>
          <a:ext cx="1840230" cy="286116"/>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mn-MN" sz="1400" dirty="0" smtClean="0"/>
            <a:t>БҮСИЙН ДУНДАЖ</a:t>
          </a:r>
          <a:endParaRPr 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0.16642</cdr:x>
      <cdr:y>0.63635</cdr:y>
    </cdr:from>
    <cdr:to>
      <cdr:x>0.24787</cdr:x>
      <cdr:y>0.69153</cdr:y>
    </cdr:to>
    <cdr:sp macro="" textlink="">
      <cdr:nvSpPr>
        <cdr:cNvPr id="2" name="Right Arrow 1"/>
        <cdr:cNvSpPr/>
      </cdr:nvSpPr>
      <cdr:spPr>
        <a:xfrm xmlns:a="http://schemas.openxmlformats.org/drawingml/2006/main">
          <a:off x="1809773" y="2760489"/>
          <a:ext cx="885813" cy="239380"/>
        </a:xfrm>
        <a:prstGeom xmlns:a="http://schemas.openxmlformats.org/drawingml/2006/main" prst="right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mn-MN" dirty="0" smtClean="0">
              <a:solidFill>
                <a:srgbClr val="C00000"/>
              </a:solidFill>
            </a:rPr>
            <a:t>54,9%</a:t>
          </a:r>
          <a:endParaRPr lang="en-US" dirty="0">
            <a:solidFill>
              <a:srgbClr val="C00000"/>
            </a:solidFill>
          </a:endParaRPr>
        </a:p>
      </cdr:txBody>
    </cdr:sp>
  </cdr:relSizeAnchor>
  <cdr:relSizeAnchor xmlns:cdr="http://schemas.openxmlformats.org/drawingml/2006/chartDrawing">
    <cdr:from>
      <cdr:x>0.34294</cdr:x>
      <cdr:y>0.65134</cdr:y>
    </cdr:from>
    <cdr:to>
      <cdr:x>0.47727</cdr:x>
      <cdr:y>0.70222</cdr:y>
    </cdr:to>
    <cdr:sp macro="" textlink="">
      <cdr:nvSpPr>
        <cdr:cNvPr id="3" name="Right Arrow 2"/>
        <cdr:cNvSpPr/>
      </cdr:nvSpPr>
      <cdr:spPr>
        <a:xfrm xmlns:a="http://schemas.openxmlformats.org/drawingml/2006/main">
          <a:off x="3729422" y="2825531"/>
          <a:ext cx="1460937" cy="220717"/>
        </a:xfrm>
        <a:prstGeom xmlns:a="http://schemas.openxmlformats.org/drawingml/2006/main" prst="rightArrow">
          <a:avLst/>
        </a:prstGeom>
        <a:solidFill xmlns:a="http://schemas.openxmlformats.org/drawingml/2006/main">
          <a:srgbClr val="0937C9"/>
        </a:solidFill>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mn-MN" dirty="0" smtClean="0"/>
            <a:t>13,1%</a:t>
          </a:r>
          <a:endParaRPr lang="en-US" dirty="0"/>
        </a:p>
      </cdr:txBody>
    </cdr:sp>
  </cdr:relSizeAnchor>
  <cdr:relSizeAnchor xmlns:cdr="http://schemas.openxmlformats.org/drawingml/2006/chartDrawing">
    <cdr:from>
      <cdr:x>0.39381</cdr:x>
      <cdr:y>0.72681</cdr:y>
    </cdr:from>
    <cdr:to>
      <cdr:x>0.48079</cdr:x>
      <cdr:y>0.78981</cdr:y>
    </cdr:to>
    <cdr:sp macro="" textlink="">
      <cdr:nvSpPr>
        <cdr:cNvPr id="4" name="Right Arrow 3"/>
        <cdr:cNvSpPr/>
      </cdr:nvSpPr>
      <cdr:spPr>
        <a:xfrm xmlns:a="http://schemas.openxmlformats.org/drawingml/2006/main">
          <a:off x="4282649" y="3152928"/>
          <a:ext cx="945930" cy="273269"/>
        </a:xfrm>
        <a:prstGeom xmlns:a="http://schemas.openxmlformats.org/drawingml/2006/main" prst="right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mn-MN" dirty="0" smtClean="0">
              <a:solidFill>
                <a:srgbClr val="C00000"/>
              </a:solidFill>
            </a:rPr>
            <a:t>27,3%</a:t>
          </a:r>
          <a:endParaRPr lang="en-US" dirty="0">
            <a:solidFill>
              <a:srgbClr val="C00000"/>
            </a:solidFill>
          </a:endParaRPr>
        </a:p>
      </cdr:txBody>
    </cdr:sp>
  </cdr:relSizeAnchor>
  <cdr:relSizeAnchor xmlns:cdr="http://schemas.openxmlformats.org/drawingml/2006/chartDrawing">
    <cdr:from>
      <cdr:x>0.57067</cdr:x>
      <cdr:y>0.59951</cdr:y>
    </cdr:from>
    <cdr:to>
      <cdr:x>0.70781</cdr:x>
      <cdr:y>0.6614</cdr:y>
    </cdr:to>
    <cdr:sp macro="" textlink="">
      <cdr:nvSpPr>
        <cdr:cNvPr id="5" name="Right Arrow 4"/>
        <cdr:cNvSpPr/>
      </cdr:nvSpPr>
      <cdr:spPr>
        <a:xfrm xmlns:a="http://schemas.openxmlformats.org/drawingml/2006/main">
          <a:off x="6206041" y="2600687"/>
          <a:ext cx="1491401" cy="268461"/>
        </a:xfrm>
        <a:prstGeom xmlns:a="http://schemas.openxmlformats.org/drawingml/2006/main" prst="rightArrow">
          <a:avLst/>
        </a:prstGeom>
        <a:solidFill xmlns:a="http://schemas.openxmlformats.org/drawingml/2006/main">
          <a:srgbClr val="0937C9"/>
        </a:solidFill>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mn-MN" dirty="0" smtClean="0"/>
            <a:t>7,1%</a:t>
          </a:r>
          <a:endParaRPr lang="en-US" dirty="0"/>
        </a:p>
      </cdr:txBody>
    </cdr:sp>
  </cdr:relSizeAnchor>
  <cdr:relSizeAnchor xmlns:cdr="http://schemas.openxmlformats.org/drawingml/2006/chartDrawing">
    <cdr:from>
      <cdr:x>0.61609</cdr:x>
      <cdr:y>0.71433</cdr:y>
    </cdr:from>
    <cdr:to>
      <cdr:x>0.71661</cdr:x>
      <cdr:y>0.77396</cdr:y>
    </cdr:to>
    <cdr:sp macro="" textlink="">
      <cdr:nvSpPr>
        <cdr:cNvPr id="6" name="Right Arrow 5"/>
        <cdr:cNvSpPr/>
      </cdr:nvSpPr>
      <cdr:spPr>
        <a:xfrm xmlns:a="http://schemas.openxmlformats.org/drawingml/2006/main">
          <a:off x="6700029" y="3098779"/>
          <a:ext cx="1093074" cy="258677"/>
        </a:xfrm>
        <a:prstGeom xmlns:a="http://schemas.openxmlformats.org/drawingml/2006/main" prst="right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mn-MN" dirty="0" smtClean="0">
              <a:solidFill>
                <a:srgbClr val="C00000"/>
              </a:solidFill>
            </a:rPr>
            <a:t>51,7%</a:t>
          </a:r>
          <a:endParaRPr lang="en-US" dirty="0">
            <a:solidFill>
              <a:srgbClr val="C00000"/>
            </a:solidFill>
          </a:endParaRPr>
        </a:p>
      </cdr:txBody>
    </cdr:sp>
  </cdr:relSizeAnchor>
  <cdr:relSizeAnchor xmlns:cdr="http://schemas.openxmlformats.org/drawingml/2006/chartDrawing">
    <cdr:from>
      <cdr:x>0.80069</cdr:x>
      <cdr:y>0.68041</cdr:y>
    </cdr:from>
    <cdr:to>
      <cdr:x>0.93248</cdr:x>
      <cdr:y>0.7365</cdr:y>
    </cdr:to>
    <cdr:sp macro="" textlink="">
      <cdr:nvSpPr>
        <cdr:cNvPr id="7" name="Right Arrow 6"/>
        <cdr:cNvSpPr/>
      </cdr:nvSpPr>
      <cdr:spPr>
        <a:xfrm xmlns:a="http://schemas.openxmlformats.org/drawingml/2006/main">
          <a:off x="8707503" y="2951646"/>
          <a:ext cx="1433266" cy="243323"/>
        </a:xfrm>
        <a:prstGeom xmlns:a="http://schemas.openxmlformats.org/drawingml/2006/main" prst="rightArrow">
          <a:avLst/>
        </a:prstGeom>
        <a:solidFill xmlns:a="http://schemas.openxmlformats.org/drawingml/2006/main">
          <a:srgbClr val="0937C9"/>
        </a:solidFill>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mn-MN" dirty="0" smtClean="0"/>
            <a:t>80,2%</a:t>
          </a:r>
          <a:endParaRPr lang="en-US" dirty="0"/>
        </a:p>
      </cdr:txBody>
    </cdr:sp>
  </cdr:relSizeAnchor>
  <cdr:relSizeAnchor xmlns:cdr="http://schemas.openxmlformats.org/drawingml/2006/chartDrawing">
    <cdr:from>
      <cdr:x>0.85771</cdr:x>
      <cdr:y>0.77006</cdr:y>
    </cdr:from>
    <cdr:to>
      <cdr:x>0.93503</cdr:x>
      <cdr:y>0.81888</cdr:y>
    </cdr:to>
    <cdr:sp macro="" textlink="">
      <cdr:nvSpPr>
        <cdr:cNvPr id="8" name="Right Arrow 7"/>
        <cdr:cNvSpPr/>
      </cdr:nvSpPr>
      <cdr:spPr>
        <a:xfrm xmlns:a="http://schemas.openxmlformats.org/drawingml/2006/main">
          <a:off x="9327614" y="3340537"/>
          <a:ext cx="840827" cy="211784"/>
        </a:xfrm>
        <a:prstGeom xmlns:a="http://schemas.openxmlformats.org/drawingml/2006/main" prst="right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mn-MN" dirty="0" smtClean="0">
              <a:solidFill>
                <a:srgbClr val="C00000"/>
              </a:solidFill>
            </a:rPr>
            <a:t>22,3%</a:t>
          </a:r>
          <a:endParaRPr lang="en-US" dirty="0">
            <a:solidFill>
              <a:srgbClr val="C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xmlns=""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IN" smtClean="0"/>
              <a:pPr/>
              <a:t>4/4/2019</a:t>
            </a:fld>
            <a:endParaRPr lang="en-IN" dirty="0"/>
          </a:p>
        </p:txBody>
      </p:sp>
      <p:sp>
        <p:nvSpPr>
          <p:cNvPr id="4" name="Footer Placeholder 3">
            <a:extLst>
              <a:ext uri="{FF2B5EF4-FFF2-40B4-BE49-F238E27FC236}">
                <a16:creationId xmlns:a16="http://schemas.microsoft.com/office/drawing/2014/main" xmlns=""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xmlns=""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IN" smtClean="0"/>
              <a:pPr/>
              <a:t>‹#›</a:t>
            </a:fld>
            <a:endParaRPr lang="en-IN" dirty="0"/>
          </a:p>
        </p:txBody>
      </p:sp>
    </p:spTree>
    <p:extLst>
      <p:ext uri="{BB962C8B-B14F-4D97-AF65-F5344CB8AC3E}">
        <p14:creationId xmlns:p14="http://schemas.microsoft.com/office/powerpoint/2010/main" xmlns=""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IN" smtClean="0"/>
              <a:pPr/>
              <a:t>4/4/2019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IN" smtClean="0"/>
              <a:pPr/>
              <a:t>‹#›</a:t>
            </a:fld>
            <a:endParaRPr lang="en-IN" dirty="0"/>
          </a:p>
        </p:txBody>
      </p:sp>
    </p:spTree>
    <p:extLst>
      <p:ext uri="{BB962C8B-B14F-4D97-AF65-F5344CB8AC3E}">
        <p14:creationId xmlns:p14="http://schemas.microsoft.com/office/powerpoint/2010/main" xmlns=""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pPr/>
              <a:t>15</a:t>
            </a:fld>
            <a:endParaRPr lang="en-IN" dirty="0"/>
          </a:p>
        </p:txBody>
      </p:sp>
    </p:spTree>
    <p:extLst>
      <p:ext uri="{BB962C8B-B14F-4D97-AF65-F5344CB8AC3E}">
        <p14:creationId xmlns:p14="http://schemas.microsoft.com/office/powerpoint/2010/main" xmlns="" val="800904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xmlns=""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smtClean="0"/>
              <a:t>Click icon to add picture</a:t>
            </a:r>
            <a:endParaRPr lang="en-IN" dirty="0"/>
          </a:p>
        </p:txBody>
      </p: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a:extLst>
              <a:ext uri="{FF2B5EF4-FFF2-40B4-BE49-F238E27FC236}">
                <a16:creationId xmlns:a16="http://schemas.microsoft.com/office/drawing/2014/main" xmlns=""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50045013"/>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a:extLst>
              <a:ext uri="{FF2B5EF4-FFF2-40B4-BE49-F238E27FC236}">
                <a16:creationId xmlns:a16="http://schemas.microsoft.com/office/drawing/2014/main" xmlns=""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80920470"/>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ight Triangle 18">
            <a:extLst>
              <a:ext uri="{FF2B5EF4-FFF2-40B4-BE49-F238E27FC236}">
                <a16:creationId xmlns:a16="http://schemas.microsoft.com/office/drawing/2014/main" xmlns=""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xmlns=""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xmlns=""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a:extLst>
              <a:ext uri="{FF2B5EF4-FFF2-40B4-BE49-F238E27FC236}">
                <a16:creationId xmlns:a16="http://schemas.microsoft.com/office/drawing/2014/main" xmlns=""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a:extLst>
              <a:ext uri="{FF2B5EF4-FFF2-40B4-BE49-F238E27FC236}">
                <a16:creationId xmlns:a16="http://schemas.microsoft.com/office/drawing/2014/main" xmlns=""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xmlns=""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xmlns=""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xmlns=""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xmlns=""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xmlns="" val="3289179159"/>
      </p:ext>
    </p:extLst>
  </p:cSld>
  <p:clrMapOvr>
    <a:masterClrMapping/>
  </p:clrMapOvr>
  <p:extLst mod="1">
    <p:ext uri="{DCECCB84-F9BA-43D5-87BE-67443E8EF086}">
      <p15:sldGuideLst xmlns:p15="http://schemas.microsoft.com/office/powerpoint/2012/main" xmlns="">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IN" smtClean="0"/>
              <a:pPr/>
              <a:t>‹#›</a:t>
            </a:fld>
            <a:endParaRPr lang="en-IN" dirty="0"/>
          </a:p>
        </p:txBody>
      </p:sp>
      <p:sp>
        <p:nvSpPr>
          <p:cNvPr id="27" name="Title 1">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29" name="Content Placeholder 2">
            <a:extLst>
              <a:ext uri="{FF2B5EF4-FFF2-40B4-BE49-F238E27FC236}">
                <a16:creationId xmlns:a16="http://schemas.microsoft.com/office/drawing/2014/main" xmlns=""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07459636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IN" smtClean="0"/>
              <a:pPr/>
              <a:t>‹#›</a:t>
            </a:fld>
            <a:endParaRPr lang="en-IN" dirty="0"/>
          </a:p>
        </p:txBody>
      </p:sp>
      <p:sp>
        <p:nvSpPr>
          <p:cNvPr id="27" name="Title 1">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14" name="Content Placeholder 2">
            <a:extLst>
              <a:ext uri="{FF2B5EF4-FFF2-40B4-BE49-F238E27FC236}">
                <a16:creationId xmlns:a16="http://schemas.microsoft.com/office/drawing/2014/main" xmlns=""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
            <a:extLst>
              <a:ext uri="{FF2B5EF4-FFF2-40B4-BE49-F238E27FC236}">
                <a16:creationId xmlns:a16="http://schemas.microsoft.com/office/drawing/2014/main" xmlns=""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847377008"/>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IN" smtClean="0"/>
              <a:pPr/>
              <a:t>‹#›</a:t>
            </a:fld>
            <a:endParaRPr lang="en-IN" dirty="0"/>
          </a:p>
        </p:txBody>
      </p:sp>
      <p:sp>
        <p:nvSpPr>
          <p:cNvPr id="27" name="Title 1">
            <a:extLst>
              <a:ext uri="{FF2B5EF4-FFF2-40B4-BE49-F238E27FC236}">
                <a16:creationId xmlns:a16="http://schemas.microsoft.com/office/drawing/2014/main" xmlns=""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18" name="Text Placeholder 2">
            <a:extLst>
              <a:ext uri="{FF2B5EF4-FFF2-40B4-BE49-F238E27FC236}">
                <a16:creationId xmlns:a16="http://schemas.microsoft.com/office/drawing/2014/main" xmlns=""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smtClean="0"/>
              <a:t>Click to edit Master text styles</a:t>
            </a:r>
          </a:p>
        </p:txBody>
      </p:sp>
      <p:sp>
        <p:nvSpPr>
          <p:cNvPr id="20" name="Text Placeholder 4">
            <a:extLst>
              <a:ext uri="{FF2B5EF4-FFF2-40B4-BE49-F238E27FC236}">
                <a16:creationId xmlns:a16="http://schemas.microsoft.com/office/drawing/2014/main" xmlns=""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1" name="Content Placeholder 5">
            <a:extLst>
              <a:ext uri="{FF2B5EF4-FFF2-40B4-BE49-F238E27FC236}">
                <a16:creationId xmlns:a16="http://schemas.microsoft.com/office/drawing/2014/main" xmlns=""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3">
            <a:extLst>
              <a:ext uri="{FF2B5EF4-FFF2-40B4-BE49-F238E27FC236}">
                <a16:creationId xmlns:a16="http://schemas.microsoft.com/office/drawing/2014/main" xmlns=""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860695037"/>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xmlns=""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4" name="Content Placeholder 2">
            <a:extLst>
              <a:ext uri="{FF2B5EF4-FFF2-40B4-BE49-F238E27FC236}">
                <a16:creationId xmlns:a16="http://schemas.microsoft.com/office/drawing/2014/main" xmlns=""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700659753"/>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ight Triangle 10">
            <a:extLst>
              <a:ext uri="{FF2B5EF4-FFF2-40B4-BE49-F238E27FC236}">
                <a16:creationId xmlns:a16="http://schemas.microsoft.com/office/drawing/2014/main" xmlns=""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xmlns=""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xmlns=""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xmlns=""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2" name="Picture Placeholder 2">
            <a:extLst>
              <a:ext uri="{FF2B5EF4-FFF2-40B4-BE49-F238E27FC236}">
                <a16:creationId xmlns:a16="http://schemas.microsoft.com/office/drawing/2014/main" xmlns=""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xmlns="" val="3390840366"/>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TextBox 17">
            <a:extLst>
              <a:ext uri="{FF2B5EF4-FFF2-40B4-BE49-F238E27FC236}">
                <a16:creationId xmlns:a16="http://schemas.microsoft.com/office/drawing/2014/main" xmlns=""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grpSp>
        <p:nvGrpSpPr>
          <p:cNvPr id="26" name="Group 25">
            <a:extLst>
              <a:ext uri="{FF2B5EF4-FFF2-40B4-BE49-F238E27FC236}">
                <a16:creationId xmlns:a16="http://schemas.microsoft.com/office/drawing/2014/main" xmlns=""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xmlns=""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xmlns=""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xmlns=""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0" name="Parallelogram 29">
            <a:extLst>
              <a:ext uri="{FF2B5EF4-FFF2-40B4-BE49-F238E27FC236}">
                <a16:creationId xmlns:a16="http://schemas.microsoft.com/office/drawing/2014/main" xmlns=""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xmlns="" id="{578C43A6-50C6-704E-BADC-6D83BADE7316}"/>
              </a:ext>
            </a:extLst>
          </p:cNvPr>
          <p:cNvSpPr>
            <a:spLocks noGrp="1"/>
          </p:cNvSpPr>
          <p:nvPr>
            <p:ph type="ftr" sz="quarter" idx="10"/>
          </p:nvPr>
        </p:nvSpPr>
        <p:spPr/>
        <p:txBody>
          <a:bodyPr/>
          <a:lstStyle/>
          <a:p>
            <a:r>
              <a:rPr lang="en-IN" dirty="0"/>
              <a:t>Add a footer</a:t>
            </a:r>
          </a:p>
        </p:txBody>
      </p:sp>
      <p:sp>
        <p:nvSpPr>
          <p:cNvPr id="3" name="Slide Number Placeholder 2">
            <a:extLst>
              <a:ext uri="{FF2B5EF4-FFF2-40B4-BE49-F238E27FC236}">
                <a16:creationId xmlns:a16="http://schemas.microsoft.com/office/drawing/2014/main" xmlns="" id="{ED91439B-965F-3548-AF77-89501B24F600}"/>
              </a:ext>
            </a:extLst>
          </p:cNvPr>
          <p:cNvSpPr>
            <a:spLocks noGrp="1"/>
          </p:cNvSpPr>
          <p:nvPr>
            <p:ph type="sldNum" sz="quarter" idx="11"/>
          </p:nvPr>
        </p:nvSpPr>
        <p:spPr/>
        <p:txBody>
          <a:bodyPr/>
          <a:lstStyle/>
          <a:p>
            <a:fld id="{8699F50C-BE38-4BD0-BA84-9B090E1F2B9B}" type="slidenum">
              <a:rPr lang="en-IN" smtClean="0"/>
              <a:pPr/>
              <a:t>‹#›</a:t>
            </a:fld>
            <a:endParaRPr lang="en-IN" dirty="0"/>
          </a:p>
        </p:txBody>
      </p:sp>
    </p:spTree>
    <p:extLst>
      <p:ext uri="{BB962C8B-B14F-4D97-AF65-F5344CB8AC3E}">
        <p14:creationId xmlns:p14="http://schemas.microsoft.com/office/powerpoint/2010/main" xmlns="" val="3419906843"/>
      </p:ext>
    </p:extLst>
  </p:cSld>
  <p:clrMapOvr>
    <a:masterClrMapping/>
  </p:clrMapOvr>
  <p:extLst mod="1">
    <p:ext uri="{DCECCB84-F9BA-43D5-87BE-67443E8EF086}">
      <p15:sldGuideLst xmlns:p15="http://schemas.microsoft.com/office/powerpoint/2012/main" xmlns="">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a:extLst>
              <a:ext uri="{FF2B5EF4-FFF2-40B4-BE49-F238E27FC236}">
                <a16:creationId xmlns:a16="http://schemas.microsoft.com/office/drawing/2014/main" xmlns=""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grpSp>
        <p:nvGrpSpPr>
          <p:cNvPr id="27" name="Group 26">
            <a:extLst>
              <a:ext uri="{FF2B5EF4-FFF2-40B4-BE49-F238E27FC236}">
                <a16:creationId xmlns:a16="http://schemas.microsoft.com/office/drawing/2014/main" xmlns=""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xmlns=""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9" name="Straight Connector 28">
              <a:extLst>
                <a:ext uri="{FF2B5EF4-FFF2-40B4-BE49-F238E27FC236}">
                  <a16:creationId xmlns:a16="http://schemas.microsoft.com/office/drawing/2014/main" xmlns=""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1" name="Parallelogram 30">
            <a:extLst>
              <a:ext uri="{FF2B5EF4-FFF2-40B4-BE49-F238E27FC236}">
                <a16:creationId xmlns:a16="http://schemas.microsoft.com/office/drawing/2014/main" xmlns=""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xmlns="" id="{CB69A007-934D-7A4B-9EFA-82044EF4DC33}"/>
              </a:ext>
            </a:extLst>
          </p:cNvPr>
          <p:cNvSpPr>
            <a:spLocks noGrp="1"/>
          </p:cNvSpPr>
          <p:nvPr>
            <p:ph type="ftr" sz="quarter" idx="10"/>
          </p:nvPr>
        </p:nvSpPr>
        <p:spPr/>
        <p:txBody>
          <a:bodyPr/>
          <a:lstStyle/>
          <a:p>
            <a:r>
              <a:rPr lang="en-IN" dirty="0"/>
              <a:t>Add a footer</a:t>
            </a:r>
          </a:p>
        </p:txBody>
      </p:sp>
      <p:sp>
        <p:nvSpPr>
          <p:cNvPr id="3" name="Slide Number Placeholder 2">
            <a:extLst>
              <a:ext uri="{FF2B5EF4-FFF2-40B4-BE49-F238E27FC236}">
                <a16:creationId xmlns:a16="http://schemas.microsoft.com/office/drawing/2014/main" xmlns="" id="{5A154DC2-98C7-4D4B-A17A-AA4731217F17}"/>
              </a:ext>
            </a:extLst>
          </p:cNvPr>
          <p:cNvSpPr>
            <a:spLocks noGrp="1"/>
          </p:cNvSpPr>
          <p:nvPr>
            <p:ph type="sldNum" sz="quarter" idx="11"/>
          </p:nvPr>
        </p:nvSpPr>
        <p:spPr/>
        <p:txBody>
          <a:bodyPr/>
          <a:lstStyle/>
          <a:p>
            <a:fld id="{8699F50C-BE38-4BD0-BA84-9B090E1F2B9B}" type="slidenum">
              <a:rPr lang="en-IN" smtClean="0"/>
              <a:pPr/>
              <a:t>‹#›</a:t>
            </a:fld>
            <a:endParaRPr lang="en-IN" dirty="0"/>
          </a:p>
        </p:txBody>
      </p:sp>
      <p:sp>
        <p:nvSpPr>
          <p:cNvPr id="4" name="Title 3">
            <a:extLst>
              <a:ext uri="{FF2B5EF4-FFF2-40B4-BE49-F238E27FC236}">
                <a16:creationId xmlns:a16="http://schemas.microsoft.com/office/drawing/2014/main" xmlns=""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658419099"/>
      </p:ext>
    </p:extLst>
  </p:cSld>
  <p:clrMapOvr>
    <a:masterClrMapping/>
  </p:clrMapOvr>
  <p:extLst mod="1">
    <p:ext uri="{DCECCB84-F9BA-43D5-87BE-67443E8EF086}">
      <p15:sldGuideLst xmlns:p15="http://schemas.microsoft.com/office/powerpoint/2012/main" xmlns="">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DAB3FE-9015-40FD-A870-D81B5A86A5D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ight Triangle 18">
            <a:extLst>
              <a:ext uri="{FF2B5EF4-FFF2-40B4-BE49-F238E27FC236}">
                <a16:creationId xmlns:a16="http://schemas.microsoft.com/office/drawing/2014/main" xmlns=""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xmlns=""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xmlns=""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a:extLst>
              <a:ext uri="{FF2B5EF4-FFF2-40B4-BE49-F238E27FC236}">
                <a16:creationId xmlns:a16="http://schemas.microsoft.com/office/drawing/2014/main" xmlns=""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a:extLst>
              <a:ext uri="{FF2B5EF4-FFF2-40B4-BE49-F238E27FC236}">
                <a16:creationId xmlns:a16="http://schemas.microsoft.com/office/drawing/2014/main" xmlns=""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xmlns=""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xmlns=""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xmlns=""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xmlns=""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smtClean="0"/>
              <a:t>Click icon to add picture</a:t>
            </a:r>
            <a:endParaRPr lang="en-IN" dirty="0"/>
          </a:p>
        </p:txBody>
      </p:sp>
      <p:cxnSp>
        <p:nvCxnSpPr>
          <p:cNvPr id="16" name="Straight Connector 15">
            <a:extLst>
              <a:ext uri="{FF2B5EF4-FFF2-40B4-BE49-F238E27FC236}">
                <a16:creationId xmlns:a16="http://schemas.microsoft.com/office/drawing/2014/main" xmlns=""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xmlns=""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xmlns="" val="1123998309"/>
      </p:ext>
    </p:extLst>
  </p:cSld>
  <p:clrMapOvr>
    <a:masterClrMapping/>
  </p:clrMapOvr>
  <p:extLst mod="1">
    <p:ext uri="{DCECCB84-F9BA-43D5-87BE-67443E8EF086}">
      <p15:sldGuideLst xmlns:p15="http://schemas.microsoft.com/office/powerpoint/2012/main" xmlns="">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24" name="Right Triangle 23">
            <a:extLst>
              <a:ext uri="{FF2B5EF4-FFF2-40B4-BE49-F238E27FC236}">
                <a16:creationId xmlns:a16="http://schemas.microsoft.com/office/drawing/2014/main" xmlns=""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Parallelogram 24">
            <a:extLst>
              <a:ext uri="{FF2B5EF4-FFF2-40B4-BE49-F238E27FC236}">
                <a16:creationId xmlns:a16="http://schemas.microsoft.com/office/drawing/2014/main" xmlns=""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xmlns=""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xmlns=""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dirty="0"/>
              <a:t>CLICK TO SUBTITLE STYLE</a:t>
            </a:r>
          </a:p>
        </p:txBody>
      </p:sp>
      <p:sp>
        <p:nvSpPr>
          <p:cNvPr id="2" name="Title 1">
            <a:extLst>
              <a:ext uri="{FF2B5EF4-FFF2-40B4-BE49-F238E27FC236}">
                <a16:creationId xmlns:a16="http://schemas.microsoft.com/office/drawing/2014/main" xmlns=""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15" name="Picture Placeholder 14">
            <a:extLst>
              <a:ext uri="{FF2B5EF4-FFF2-40B4-BE49-F238E27FC236}">
                <a16:creationId xmlns:a16="http://schemas.microsoft.com/office/drawing/2014/main" xmlns=""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smtClean="0"/>
              <a:t>Click icon to add picture</a:t>
            </a:r>
            <a:endParaRPr lang="en-IN" dirty="0"/>
          </a:p>
        </p:txBody>
      </p:sp>
      <p:sp>
        <p:nvSpPr>
          <p:cNvPr id="4" name="Footer Placeholder 3">
            <a:extLst>
              <a:ext uri="{FF2B5EF4-FFF2-40B4-BE49-F238E27FC236}">
                <a16:creationId xmlns:a16="http://schemas.microsoft.com/office/drawing/2014/main" xmlns="" id="{5ADB14A5-A767-774C-85B8-68EF914689F6}"/>
              </a:ext>
            </a:extLst>
          </p:cNvPr>
          <p:cNvSpPr>
            <a:spLocks noGrp="1"/>
          </p:cNvSpPr>
          <p:nvPr>
            <p:ph type="ftr" sz="quarter" idx="14"/>
          </p:nvPr>
        </p:nvSpPr>
        <p:spPr/>
        <p:txBody>
          <a:bodyPr/>
          <a:lstStyle/>
          <a:p>
            <a:r>
              <a:rPr lang="en-IN" dirty="0"/>
              <a:t>Add a footer</a:t>
            </a:r>
          </a:p>
        </p:txBody>
      </p:sp>
      <p:sp>
        <p:nvSpPr>
          <p:cNvPr id="6" name="Slide Number Placeholder 5">
            <a:extLst>
              <a:ext uri="{FF2B5EF4-FFF2-40B4-BE49-F238E27FC236}">
                <a16:creationId xmlns:a16="http://schemas.microsoft.com/office/drawing/2014/main" xmlns="" id="{D4B9B51B-EAA9-4B4D-A4F6-470CD95DAA79}"/>
              </a:ext>
            </a:extLst>
          </p:cNvPr>
          <p:cNvSpPr>
            <a:spLocks noGrp="1"/>
          </p:cNvSpPr>
          <p:nvPr>
            <p:ph type="sldNum" sz="quarter" idx="15"/>
          </p:nvPr>
        </p:nvSpPr>
        <p:spPr/>
        <p:txBody>
          <a:bodyPr/>
          <a:lstStyle/>
          <a:p>
            <a:fld id="{8699F50C-BE38-4BD0-BA84-9B090E1F2B9B}" type="slidenum">
              <a:rPr lang="en-IN" smtClean="0"/>
              <a:pPr/>
              <a:t>‹#›</a:t>
            </a:fld>
            <a:endParaRPr lang="en-IN" dirty="0"/>
          </a:p>
        </p:txBody>
      </p:sp>
    </p:spTree>
    <p:extLst>
      <p:ext uri="{BB962C8B-B14F-4D97-AF65-F5344CB8AC3E}">
        <p14:creationId xmlns:p14="http://schemas.microsoft.com/office/powerpoint/2010/main" xmlns="" val="3442230584"/>
      </p:ext>
    </p:extLst>
  </p:cSld>
  <p:clrMapOvr>
    <a:masterClrMapping/>
  </p:clrMapOvr>
  <p:extLst mod="1">
    <p:ext uri="{DCECCB84-F9BA-43D5-87BE-67443E8EF086}">
      <p15:sldGuideLst xmlns:p15="http://schemas.microsoft.com/office/powerpoint/2012/main" xmlns="">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xmlns=""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Picture Placeholder 17">
            <a:extLst>
              <a:ext uri="{FF2B5EF4-FFF2-40B4-BE49-F238E27FC236}">
                <a16:creationId xmlns:a16="http://schemas.microsoft.com/office/drawing/2014/main" xmlns=""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smtClean="0"/>
              <a:t>Click icon to add picture</a:t>
            </a:r>
            <a:endParaRPr lang="en-IN" dirty="0"/>
          </a:p>
        </p:txBody>
      </p:sp>
      <p:sp>
        <p:nvSpPr>
          <p:cNvPr id="3" name="Content Placeholder 2">
            <a:extLst>
              <a:ext uri="{FF2B5EF4-FFF2-40B4-BE49-F238E27FC236}">
                <a16:creationId xmlns:a16="http://schemas.microsoft.com/office/drawing/2014/main" xmlns=""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25" name="Parallelogram 24">
            <a:extLst>
              <a:ext uri="{FF2B5EF4-FFF2-40B4-BE49-F238E27FC236}">
                <a16:creationId xmlns:a16="http://schemas.microsoft.com/office/drawing/2014/main" xmlns=""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xmlns=""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xmlns=""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dirty="0"/>
              <a:t>CLICK TO SUBTITLE STYLE</a:t>
            </a:r>
          </a:p>
        </p:txBody>
      </p:sp>
      <p:sp>
        <p:nvSpPr>
          <p:cNvPr id="19" name="Title 1">
            <a:extLst>
              <a:ext uri="{FF2B5EF4-FFF2-40B4-BE49-F238E27FC236}">
                <a16:creationId xmlns:a16="http://schemas.microsoft.com/office/drawing/2014/main" xmlns=""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2" name="Footer Placeholder 1">
            <a:extLst>
              <a:ext uri="{FF2B5EF4-FFF2-40B4-BE49-F238E27FC236}">
                <a16:creationId xmlns:a16="http://schemas.microsoft.com/office/drawing/2014/main" xmlns="" id="{6E55A0B9-F639-8643-9C4D-B93B8EE21A79}"/>
              </a:ext>
            </a:extLst>
          </p:cNvPr>
          <p:cNvSpPr>
            <a:spLocks noGrp="1"/>
          </p:cNvSpPr>
          <p:nvPr>
            <p:ph type="ftr" sz="quarter" idx="15"/>
          </p:nvPr>
        </p:nvSpPr>
        <p:spPr/>
        <p:txBody>
          <a:bodyPr/>
          <a:lstStyle/>
          <a:p>
            <a:r>
              <a:rPr lang="en-IN" dirty="0"/>
              <a:t>Add a footer</a:t>
            </a:r>
          </a:p>
        </p:txBody>
      </p:sp>
      <p:sp>
        <p:nvSpPr>
          <p:cNvPr id="4" name="Slide Number Placeholder 3">
            <a:extLst>
              <a:ext uri="{FF2B5EF4-FFF2-40B4-BE49-F238E27FC236}">
                <a16:creationId xmlns:a16="http://schemas.microsoft.com/office/drawing/2014/main" xmlns="" id="{D0C29282-8AC7-494D-9A8E-A26C7F69948F}"/>
              </a:ext>
            </a:extLst>
          </p:cNvPr>
          <p:cNvSpPr>
            <a:spLocks noGrp="1"/>
          </p:cNvSpPr>
          <p:nvPr>
            <p:ph type="sldNum" sz="quarter" idx="16"/>
          </p:nvPr>
        </p:nvSpPr>
        <p:spPr/>
        <p:txBody>
          <a:bodyPr/>
          <a:lstStyle/>
          <a:p>
            <a:fld id="{8699F50C-BE38-4BD0-BA84-9B090E1F2B9B}" type="slidenum">
              <a:rPr lang="en-IN" smtClean="0"/>
              <a:pPr/>
              <a:t>‹#›</a:t>
            </a:fld>
            <a:endParaRPr lang="en-IN" dirty="0"/>
          </a:p>
        </p:txBody>
      </p:sp>
      <p:sp>
        <p:nvSpPr>
          <p:cNvPr id="15" name="TextBox 14">
            <a:extLst>
              <a:ext uri="{FF2B5EF4-FFF2-40B4-BE49-F238E27FC236}">
                <a16:creationId xmlns:a16="http://schemas.microsoft.com/office/drawing/2014/main" xmlns="" id="{5E24A5A7-66A2-7F43-9A7A-5E13F74F8C0E}"/>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xmlns="" val="4283110927"/>
      </p:ext>
    </p:extLst>
  </p:cSld>
  <p:clrMapOvr>
    <a:masterClrMapping/>
  </p:clrMapOvr>
  <p:extLst mod="1">
    <p:ext uri="{DCECCB84-F9BA-43D5-87BE-67443E8EF086}">
      <p15:sldGuideLst xmlns:p15="http://schemas.microsoft.com/office/powerpoint/2012/main" xmlns="">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xmlns=""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xmlns=""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xmlns=""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xmlns=""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7" name="Text Placeholder 2">
            <a:extLst>
              <a:ext uri="{FF2B5EF4-FFF2-40B4-BE49-F238E27FC236}">
                <a16:creationId xmlns:a16="http://schemas.microsoft.com/office/drawing/2014/main" xmlns=""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8" name="Content Placeholder 3">
            <a:extLst>
              <a:ext uri="{FF2B5EF4-FFF2-40B4-BE49-F238E27FC236}">
                <a16:creationId xmlns:a16="http://schemas.microsoft.com/office/drawing/2014/main" xmlns=""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smtClean="0"/>
              <a:t>Click to edit Master text styles</a:t>
            </a:r>
          </a:p>
          <a:p>
            <a:pPr lvl="1">
              <a:buClr>
                <a:schemeClr val="accent2"/>
              </a:buClr>
            </a:pPr>
            <a:r>
              <a:rPr lang="en-US" smtClean="0"/>
              <a:t>Second level</a:t>
            </a:r>
          </a:p>
          <a:p>
            <a:pPr lvl="2">
              <a:buClr>
                <a:schemeClr val="accent2"/>
              </a:buClr>
            </a:pPr>
            <a:r>
              <a:rPr lang="en-US" smtClean="0"/>
              <a:t>Third level</a:t>
            </a:r>
          </a:p>
          <a:p>
            <a:pPr lvl="3">
              <a:buClr>
                <a:schemeClr val="accent2"/>
              </a:buClr>
            </a:pPr>
            <a:r>
              <a:rPr lang="en-US" smtClean="0"/>
              <a:t>Fourth level</a:t>
            </a:r>
          </a:p>
          <a:p>
            <a:pPr lvl="4">
              <a:buClr>
                <a:schemeClr val="accent2"/>
              </a:buClr>
            </a:pPr>
            <a:r>
              <a:rPr lang="en-US" smtClean="0"/>
              <a:t>Fifth level</a:t>
            </a:r>
            <a:endParaRPr lang="en-IN" dirty="0"/>
          </a:p>
        </p:txBody>
      </p:sp>
      <p:sp>
        <p:nvSpPr>
          <p:cNvPr id="19" name="Text Placeholder 4">
            <a:extLst>
              <a:ext uri="{FF2B5EF4-FFF2-40B4-BE49-F238E27FC236}">
                <a16:creationId xmlns:a16="http://schemas.microsoft.com/office/drawing/2014/main" xmlns=""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Content Placeholder 5">
            <a:extLst>
              <a:ext uri="{FF2B5EF4-FFF2-40B4-BE49-F238E27FC236}">
                <a16:creationId xmlns:a16="http://schemas.microsoft.com/office/drawing/2014/main" xmlns=""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smtClean="0"/>
              <a:t>Click to edit Master text styles</a:t>
            </a:r>
          </a:p>
          <a:p>
            <a:pPr lvl="1">
              <a:buClr>
                <a:schemeClr val="accent2"/>
              </a:buClr>
            </a:pPr>
            <a:r>
              <a:rPr lang="en-US" smtClean="0"/>
              <a:t>Second level</a:t>
            </a:r>
          </a:p>
          <a:p>
            <a:pPr lvl="2">
              <a:buClr>
                <a:schemeClr val="accent2"/>
              </a:buClr>
            </a:pPr>
            <a:r>
              <a:rPr lang="en-US" smtClean="0"/>
              <a:t>Third level</a:t>
            </a:r>
          </a:p>
          <a:p>
            <a:pPr lvl="3">
              <a:buClr>
                <a:schemeClr val="accent2"/>
              </a:buClr>
            </a:pPr>
            <a:r>
              <a:rPr lang="en-US" smtClean="0"/>
              <a:t>Fourth level</a:t>
            </a:r>
          </a:p>
          <a:p>
            <a:pPr lvl="4">
              <a:buClr>
                <a:schemeClr val="accent2"/>
              </a:buClr>
            </a:pPr>
            <a:r>
              <a:rPr lang="en-US" smtClean="0"/>
              <a:t>Fifth level</a:t>
            </a:r>
            <a:endParaRPr lang="en-IN" dirty="0"/>
          </a:p>
        </p:txBody>
      </p:sp>
      <p:sp>
        <p:nvSpPr>
          <p:cNvPr id="24" name="Text Placeholder 4">
            <a:extLst>
              <a:ext uri="{FF2B5EF4-FFF2-40B4-BE49-F238E27FC236}">
                <a16:creationId xmlns:a16="http://schemas.microsoft.com/office/drawing/2014/main" xmlns=""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dirty="0"/>
              <a:t>CLICK TO SUBTITLE STYLE</a:t>
            </a:r>
          </a:p>
        </p:txBody>
      </p:sp>
      <p:sp>
        <p:nvSpPr>
          <p:cNvPr id="25" name="TextBox 24">
            <a:extLst>
              <a:ext uri="{FF2B5EF4-FFF2-40B4-BE49-F238E27FC236}">
                <a16:creationId xmlns:a16="http://schemas.microsoft.com/office/drawing/2014/main" xmlns=""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
        <p:nvSpPr>
          <p:cNvPr id="36" name="Parallelogram 35">
            <a:extLst>
              <a:ext uri="{FF2B5EF4-FFF2-40B4-BE49-F238E27FC236}">
                <a16:creationId xmlns:a16="http://schemas.microsoft.com/office/drawing/2014/main" xmlns=""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xmlns=""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xmlns="" id="{B08BE157-60F2-194D-8C13-4AE120FC9EDE}"/>
              </a:ext>
            </a:extLst>
          </p:cNvPr>
          <p:cNvSpPr>
            <a:spLocks noGrp="1"/>
          </p:cNvSpPr>
          <p:nvPr>
            <p:ph type="sldNum" sz="quarter" idx="18"/>
          </p:nvPr>
        </p:nvSpPr>
        <p:spPr/>
        <p:txBody>
          <a:bodyPr/>
          <a:lstStyle/>
          <a:p>
            <a:fld id="{8699F50C-BE38-4BD0-BA84-9B090E1F2B9B}" type="slidenum">
              <a:rPr lang="en-IN" smtClean="0"/>
              <a:pPr/>
              <a:t>‹#›</a:t>
            </a:fld>
            <a:endParaRPr lang="en-IN" dirty="0"/>
          </a:p>
        </p:txBody>
      </p:sp>
      <p:sp>
        <p:nvSpPr>
          <p:cNvPr id="27" name="Title 1">
            <a:extLst>
              <a:ext uri="{FF2B5EF4-FFF2-40B4-BE49-F238E27FC236}">
                <a16:creationId xmlns:a16="http://schemas.microsoft.com/office/drawing/2014/main" xmlns=""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Tree>
    <p:extLst>
      <p:ext uri="{BB962C8B-B14F-4D97-AF65-F5344CB8AC3E}">
        <p14:creationId xmlns:p14="http://schemas.microsoft.com/office/powerpoint/2010/main" xmlns="" val="3256540265"/>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extBox 15">
            <a:extLst>
              <a:ext uri="{FF2B5EF4-FFF2-40B4-BE49-F238E27FC236}">
                <a16:creationId xmlns:a16="http://schemas.microsoft.com/office/drawing/2014/main" xmlns=""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grpSp>
        <p:nvGrpSpPr>
          <p:cNvPr id="28" name="Group 27">
            <a:extLst>
              <a:ext uri="{FF2B5EF4-FFF2-40B4-BE49-F238E27FC236}">
                <a16:creationId xmlns:a16="http://schemas.microsoft.com/office/drawing/2014/main" xmlns=""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xmlns=""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30" name="Straight Connector 29">
              <a:extLst>
                <a:ext uri="{FF2B5EF4-FFF2-40B4-BE49-F238E27FC236}">
                  <a16:creationId xmlns:a16="http://schemas.microsoft.com/office/drawing/2014/main" xmlns=""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xmlns=""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3" name="Parallelogram 32">
            <a:extLst>
              <a:ext uri="{FF2B5EF4-FFF2-40B4-BE49-F238E27FC236}">
                <a16:creationId xmlns:a16="http://schemas.microsoft.com/office/drawing/2014/main" xmlns=""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4" name="Text Placeholder 4">
            <a:extLst>
              <a:ext uri="{FF2B5EF4-FFF2-40B4-BE49-F238E27FC236}">
                <a16:creationId xmlns:a16="http://schemas.microsoft.com/office/drawing/2014/main" xmlns=""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xmlns="" id="{D6990C03-1647-2044-B335-6F5F19E4E5FC}"/>
              </a:ext>
            </a:extLst>
          </p:cNvPr>
          <p:cNvSpPr>
            <a:spLocks noGrp="1"/>
          </p:cNvSpPr>
          <p:nvPr>
            <p:ph type="ftr" sz="quarter" idx="17"/>
          </p:nvPr>
        </p:nvSpPr>
        <p:spPr/>
        <p:txBody>
          <a:bodyPr/>
          <a:lstStyle/>
          <a:p>
            <a:r>
              <a:rPr lang="en-IN" dirty="0"/>
              <a:t>Add a footer</a:t>
            </a:r>
          </a:p>
        </p:txBody>
      </p:sp>
      <p:sp>
        <p:nvSpPr>
          <p:cNvPr id="3" name="Slide Number Placeholder 2">
            <a:extLst>
              <a:ext uri="{FF2B5EF4-FFF2-40B4-BE49-F238E27FC236}">
                <a16:creationId xmlns:a16="http://schemas.microsoft.com/office/drawing/2014/main" xmlns="" id="{4F03A7CC-E6DC-1544-BE55-15EC1718B77C}"/>
              </a:ext>
            </a:extLst>
          </p:cNvPr>
          <p:cNvSpPr>
            <a:spLocks noGrp="1"/>
          </p:cNvSpPr>
          <p:nvPr>
            <p:ph type="sldNum" sz="quarter" idx="18"/>
          </p:nvPr>
        </p:nvSpPr>
        <p:spPr/>
        <p:txBody>
          <a:bodyPr/>
          <a:lstStyle/>
          <a:p>
            <a:fld id="{8699F50C-BE38-4BD0-BA84-9B090E1F2B9B}" type="slidenum">
              <a:rPr lang="en-IN" smtClean="0"/>
              <a:pPr/>
              <a:t>‹#›</a:t>
            </a:fld>
            <a:endParaRPr lang="en-IN" dirty="0"/>
          </a:p>
        </p:txBody>
      </p:sp>
      <p:sp>
        <p:nvSpPr>
          <p:cNvPr id="17" name="Title 1">
            <a:extLst>
              <a:ext uri="{FF2B5EF4-FFF2-40B4-BE49-F238E27FC236}">
                <a16:creationId xmlns:a16="http://schemas.microsoft.com/office/drawing/2014/main" xmlns=""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5" name="Text Placeholder 4">
            <a:extLst>
              <a:ext uri="{FF2B5EF4-FFF2-40B4-BE49-F238E27FC236}">
                <a16:creationId xmlns:a16="http://schemas.microsoft.com/office/drawing/2014/main" xmlns=""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Text here</a:t>
            </a:r>
          </a:p>
        </p:txBody>
      </p:sp>
      <p:sp>
        <p:nvSpPr>
          <p:cNvPr id="20" name="Chart Placeholder 2">
            <a:extLst>
              <a:ext uri="{FF2B5EF4-FFF2-40B4-BE49-F238E27FC236}">
                <a16:creationId xmlns:a16="http://schemas.microsoft.com/office/drawing/2014/main" xmlns=""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smtClean="0"/>
              <a:t>Click icon to add chart</a:t>
            </a:r>
            <a:endParaRPr lang="en-US" noProof="0" dirty="0"/>
          </a:p>
        </p:txBody>
      </p:sp>
    </p:spTree>
    <p:extLst>
      <p:ext uri="{BB962C8B-B14F-4D97-AF65-F5344CB8AC3E}">
        <p14:creationId xmlns:p14="http://schemas.microsoft.com/office/powerpoint/2010/main" xmlns="" val="2200477079"/>
      </p:ext>
    </p:extLst>
  </p:cSld>
  <p:clrMapOvr>
    <a:masterClrMapping/>
  </p:clrMapOvr>
  <p:extLst mod="1">
    <p:ext uri="{DCECCB84-F9BA-43D5-87BE-67443E8EF086}">
      <p15:sldGuideLst xmlns:p15="http://schemas.microsoft.com/office/powerpoint/2012/main" xmlns="">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extBox 15">
            <a:extLst>
              <a:ext uri="{FF2B5EF4-FFF2-40B4-BE49-F238E27FC236}">
                <a16:creationId xmlns:a16="http://schemas.microsoft.com/office/drawing/2014/main" xmlns=""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grpSp>
        <p:nvGrpSpPr>
          <p:cNvPr id="26" name="Group 25">
            <a:extLst>
              <a:ext uri="{FF2B5EF4-FFF2-40B4-BE49-F238E27FC236}">
                <a16:creationId xmlns:a16="http://schemas.microsoft.com/office/drawing/2014/main" xmlns=""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xmlns=""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xmlns=""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xmlns=""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xmlns=""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37" name="Text Placeholder 4">
            <a:extLst>
              <a:ext uri="{FF2B5EF4-FFF2-40B4-BE49-F238E27FC236}">
                <a16:creationId xmlns:a16="http://schemas.microsoft.com/office/drawing/2014/main" xmlns=""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xmlns="" id="{5750A33E-CEFE-4D43-9554-513B01B1D3D9}"/>
              </a:ext>
            </a:extLst>
          </p:cNvPr>
          <p:cNvSpPr>
            <a:spLocks noGrp="1"/>
          </p:cNvSpPr>
          <p:nvPr>
            <p:ph type="ftr" sz="quarter" idx="17"/>
          </p:nvPr>
        </p:nvSpPr>
        <p:spPr/>
        <p:txBody>
          <a:bodyPr/>
          <a:lstStyle/>
          <a:p>
            <a:r>
              <a:rPr lang="en-IN" dirty="0"/>
              <a:t>Add a footer</a:t>
            </a:r>
          </a:p>
        </p:txBody>
      </p:sp>
      <p:sp>
        <p:nvSpPr>
          <p:cNvPr id="3" name="Slide Number Placeholder 2">
            <a:extLst>
              <a:ext uri="{FF2B5EF4-FFF2-40B4-BE49-F238E27FC236}">
                <a16:creationId xmlns:a16="http://schemas.microsoft.com/office/drawing/2014/main" xmlns="" id="{4A960C75-8FA7-5740-9388-2B5112B2C5B9}"/>
              </a:ext>
            </a:extLst>
          </p:cNvPr>
          <p:cNvSpPr>
            <a:spLocks noGrp="1"/>
          </p:cNvSpPr>
          <p:nvPr>
            <p:ph type="sldNum" sz="quarter" idx="18"/>
          </p:nvPr>
        </p:nvSpPr>
        <p:spPr/>
        <p:txBody>
          <a:bodyPr/>
          <a:lstStyle/>
          <a:p>
            <a:fld id="{8699F50C-BE38-4BD0-BA84-9B090E1F2B9B}" type="slidenum">
              <a:rPr lang="en-IN" smtClean="0"/>
              <a:pPr/>
              <a:t>‹#›</a:t>
            </a:fld>
            <a:endParaRPr lang="en-IN" dirty="0"/>
          </a:p>
        </p:txBody>
      </p:sp>
      <p:sp>
        <p:nvSpPr>
          <p:cNvPr id="17" name="Title 1">
            <a:extLst>
              <a:ext uri="{FF2B5EF4-FFF2-40B4-BE49-F238E27FC236}">
                <a16:creationId xmlns:a16="http://schemas.microsoft.com/office/drawing/2014/main" xmlns=""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15" name="Table Placeholder 11">
            <a:extLst>
              <a:ext uri="{FF2B5EF4-FFF2-40B4-BE49-F238E27FC236}">
                <a16:creationId xmlns:a16="http://schemas.microsoft.com/office/drawing/2014/main" xmlns=""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smtClean="0"/>
              <a:t>Click icon to add table</a:t>
            </a:r>
            <a:endParaRPr lang="en-GB" noProof="0" dirty="0"/>
          </a:p>
        </p:txBody>
      </p:sp>
    </p:spTree>
    <p:extLst>
      <p:ext uri="{BB962C8B-B14F-4D97-AF65-F5344CB8AC3E}">
        <p14:creationId xmlns:p14="http://schemas.microsoft.com/office/powerpoint/2010/main" xmlns="" val="3415060917"/>
      </p:ext>
    </p:extLst>
  </p:cSld>
  <p:clrMapOvr>
    <a:masterClrMapping/>
  </p:clrMapOvr>
  <p:extLst mod="1">
    <p:ext uri="{DCECCB84-F9BA-43D5-87BE-67443E8EF086}">
      <p15:sldGuideLst xmlns:p15="http://schemas.microsoft.com/office/powerpoint/2012/main" xmlns="">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ight Triangle 3">
            <a:extLst>
              <a:ext uri="{FF2B5EF4-FFF2-40B4-BE49-F238E27FC236}">
                <a16:creationId xmlns:a16="http://schemas.microsoft.com/office/drawing/2014/main" xmlns=""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Picture Placeholder 31">
            <a:extLst>
              <a:ext uri="{FF2B5EF4-FFF2-40B4-BE49-F238E27FC236}">
                <a16:creationId xmlns:a16="http://schemas.microsoft.com/office/drawing/2014/main" xmlns=""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ZA" dirty="0"/>
              <a:t>Insert or Drag and Drop Image Here</a:t>
            </a:r>
          </a:p>
        </p:txBody>
      </p:sp>
      <p:cxnSp>
        <p:nvCxnSpPr>
          <p:cNvPr id="6" name="Straight Connector 5">
            <a:extLst>
              <a:ext uri="{FF2B5EF4-FFF2-40B4-BE49-F238E27FC236}">
                <a16:creationId xmlns:a16="http://schemas.microsoft.com/office/drawing/2014/main" xmlns=""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xmlns=""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dirty="0"/>
              <a:t>Add Caption Here</a:t>
            </a:r>
            <a:endParaRPr lang="en-IN" dirty="0"/>
          </a:p>
        </p:txBody>
      </p:sp>
    </p:spTree>
    <p:extLst>
      <p:ext uri="{BB962C8B-B14F-4D97-AF65-F5344CB8AC3E}">
        <p14:creationId xmlns:p14="http://schemas.microsoft.com/office/powerpoint/2010/main" xmlns="" val="4237576771"/>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 Placeholder 3">
            <a:extLst>
              <a:ext uri="{FF2B5EF4-FFF2-40B4-BE49-F238E27FC236}">
                <a16:creationId xmlns:a16="http://schemas.microsoft.com/office/drawing/2014/main" xmlns=""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Name</a:t>
            </a:r>
          </a:p>
        </p:txBody>
      </p:sp>
      <p:sp>
        <p:nvSpPr>
          <p:cNvPr id="10" name="Text Placeholder 4">
            <a:extLst>
              <a:ext uri="{FF2B5EF4-FFF2-40B4-BE49-F238E27FC236}">
                <a16:creationId xmlns:a16="http://schemas.microsoft.com/office/drawing/2014/main" xmlns=""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Phone Number</a:t>
            </a:r>
          </a:p>
        </p:txBody>
      </p:sp>
      <p:sp>
        <p:nvSpPr>
          <p:cNvPr id="11" name="Text Placeholder 5">
            <a:extLst>
              <a:ext uri="{FF2B5EF4-FFF2-40B4-BE49-F238E27FC236}">
                <a16:creationId xmlns:a16="http://schemas.microsoft.com/office/drawing/2014/main" xmlns=""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ZA" dirty="0"/>
              <a:t>Email </a:t>
            </a:r>
          </a:p>
        </p:txBody>
      </p:sp>
      <p:sp>
        <p:nvSpPr>
          <p:cNvPr id="13" name="Text Placeholder 21">
            <a:extLst>
              <a:ext uri="{FF2B5EF4-FFF2-40B4-BE49-F238E27FC236}">
                <a16:creationId xmlns:a16="http://schemas.microsoft.com/office/drawing/2014/main" xmlns=""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Company Website</a:t>
            </a:r>
          </a:p>
        </p:txBody>
      </p:sp>
      <p:sp>
        <p:nvSpPr>
          <p:cNvPr id="14" name="Shape 4157">
            <a:extLst>
              <a:ext uri="{FF2B5EF4-FFF2-40B4-BE49-F238E27FC236}">
                <a16:creationId xmlns:a16="http://schemas.microsoft.com/office/drawing/2014/main" xmlns=""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5" name="Shape 4186">
            <a:extLst>
              <a:ext uri="{FF2B5EF4-FFF2-40B4-BE49-F238E27FC236}">
                <a16:creationId xmlns:a16="http://schemas.microsoft.com/office/drawing/2014/main" xmlns=""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9" name="Shape 4379">
            <a:extLst>
              <a:ext uri="{FF2B5EF4-FFF2-40B4-BE49-F238E27FC236}">
                <a16:creationId xmlns:a16="http://schemas.microsoft.com/office/drawing/2014/main" xmlns=""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0" name="Shape 4487">
            <a:extLst>
              <a:ext uri="{FF2B5EF4-FFF2-40B4-BE49-F238E27FC236}">
                <a16:creationId xmlns:a16="http://schemas.microsoft.com/office/drawing/2014/main" xmlns=""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1" name="Right Triangle 20">
            <a:extLst>
              <a:ext uri="{FF2B5EF4-FFF2-40B4-BE49-F238E27FC236}">
                <a16:creationId xmlns:a16="http://schemas.microsoft.com/office/drawing/2014/main" xmlns=""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xmlns=""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xmlns=""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smtClean="0"/>
              <a:t>Click icon to add picture</a:t>
            </a:r>
            <a:endParaRPr lang="en-IN" dirty="0"/>
          </a:p>
        </p:txBody>
      </p:sp>
      <p:sp>
        <p:nvSpPr>
          <p:cNvPr id="2" name="Title 1">
            <a:extLst>
              <a:ext uri="{FF2B5EF4-FFF2-40B4-BE49-F238E27FC236}">
                <a16:creationId xmlns:a16="http://schemas.microsoft.com/office/drawing/2014/main" xmlns=""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Tree>
    <p:extLst>
      <p:ext uri="{BB962C8B-B14F-4D97-AF65-F5344CB8AC3E}">
        <p14:creationId xmlns:p14="http://schemas.microsoft.com/office/powerpoint/2010/main" xmlns="" val="383905128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IN" dirty="0"/>
              <a:t>Add a footer</a:t>
            </a:r>
          </a:p>
        </p:txBody>
      </p:sp>
      <p:sp>
        <p:nvSpPr>
          <p:cNvPr id="6" name="Slide Number Placeholder 5">
            <a:extLst>
              <a:ext uri="{FF2B5EF4-FFF2-40B4-BE49-F238E27FC236}">
                <a16:creationId xmlns:a16="http://schemas.microsoft.com/office/drawing/2014/main" xmlns=""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IN" smtClean="0"/>
              <a:pPr/>
              <a:t>‹#›</a:t>
            </a:fld>
            <a:endParaRPr lang="en-IN" dirty="0"/>
          </a:p>
        </p:txBody>
      </p:sp>
      <p:sp>
        <p:nvSpPr>
          <p:cNvPr id="9" name="Title Placeholder 8">
            <a:extLst>
              <a:ext uri="{FF2B5EF4-FFF2-40B4-BE49-F238E27FC236}">
                <a16:creationId xmlns:a16="http://schemas.microsoft.com/office/drawing/2014/main" xmlns=""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xmlns=""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09" r:id="rId11"/>
    <p:sldLayoutId id="2147483711" r:id="rId12"/>
    <p:sldLayoutId id="2147483712" r:id="rId13"/>
    <p:sldLayoutId id="2147483713" r:id="rId14"/>
    <p:sldLayoutId id="2147483714" r:id="rId15"/>
    <p:sldLayoutId id="2147483715" r:id="rId16"/>
    <p:sldLayoutId id="2147483692" r:id="rId17"/>
    <p:sldLayoutId id="2147483697" r:id="rId18"/>
    <p:sldLayoutId id="2147483674" r:id="rId19"/>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2.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jpeg"/><Relationship Id="rId7" Type="http://schemas.openxmlformats.org/officeDocument/2006/relationships/diagramColors" Target="../diagrams/colors3.xml"/><Relationship Id="rId2" Type="http://schemas.openxmlformats.org/officeDocument/2006/relationships/chart" Target="../charts/chart3.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hyperlink" Target="http://www.nekhii.mn/" TargetMode="External"/><Relationship Id="rId4" Type="http://schemas.openxmlformats.org/officeDocument/2006/relationships/hyperlink" Target="mailto:Info@nekhii.mn"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6">
            <a:extLst>
              <a:ext uri="{FF2B5EF4-FFF2-40B4-BE49-F238E27FC236}">
                <a16:creationId xmlns:a16="http://schemas.microsoft.com/office/drawing/2014/main" xmlns="" id="{257F6BCE-75BB-4ECD-BEA5-21C36A9CC0E9}"/>
              </a:ext>
            </a:extLst>
          </p:cNvPr>
          <p:cNvPicPr>
            <a:picLocks noGrp="1" noChangeAspect="1"/>
          </p:cNvPicPr>
          <p:nvPr>
            <p:ph type="pic" sz="quarter" idx="13"/>
          </p:nvPr>
        </p:nvPicPr>
        <p:blipFill>
          <a:blip r:embed="rId2">
            <a:extLst>
              <a:ext uri="{28A0092B-C50C-407E-A947-70E740481C1C}">
                <a14:useLocalDpi xmlns:a14="http://schemas.microsoft.com/office/drawing/2010/main" xmlns="" val="0"/>
              </a:ext>
            </a:extLst>
          </a:blip>
          <a:stretch>
            <a:fillRect/>
          </a:stretch>
        </p:blipFill>
        <p:spPr>
          <a:xfrm>
            <a:off x="1683398" y="885860"/>
            <a:ext cx="4428523" cy="5087257"/>
          </a:xfrm>
        </p:spPr>
      </p:pic>
      <p:sp>
        <p:nvSpPr>
          <p:cNvPr id="12" name="Hexagon 11" descr="Solid dark colored hexagon in the middle of image accent">
            <a:extLst>
              <a:ext uri="{FF2B5EF4-FFF2-40B4-BE49-F238E27FC236}">
                <a16:creationId xmlns:a16="http://schemas.microsoft.com/office/drawing/2014/main" xmlns="" id="{0E6B042D-E9CB-40E0-AAE9-6AD11F53E044}"/>
              </a:ext>
            </a:extLst>
          </p:cNvPr>
          <p:cNvSpPr/>
          <p:nvPr/>
        </p:nvSpPr>
        <p:spPr>
          <a:xfrm rot="16200000">
            <a:off x="2617499" y="2075923"/>
            <a:ext cx="2560320" cy="2286000"/>
          </a:xfrm>
          <a:prstGeom prst="hexagon">
            <a:avLst/>
          </a:prstGeom>
          <a:solidFill>
            <a:schemeClr val="bg1"/>
          </a:solidFill>
          <a:ln>
            <a:solidFill>
              <a:schemeClr val="accent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3" name="Picture 1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54659" y="2075922"/>
            <a:ext cx="2286000" cy="2286000"/>
          </a:xfrm>
          <a:prstGeom prst="rect">
            <a:avLst/>
          </a:prstGeom>
        </p:spPr>
      </p:pic>
      <p:sp>
        <p:nvSpPr>
          <p:cNvPr id="15" name="Title 1">
            <a:extLst>
              <a:ext uri="{FF2B5EF4-FFF2-40B4-BE49-F238E27FC236}">
                <a16:creationId xmlns:a16="http://schemas.microsoft.com/office/drawing/2014/main" xmlns="" id="{3D638ACE-163E-40EB-A458-E794C67EA2A6}"/>
              </a:ext>
            </a:extLst>
          </p:cNvPr>
          <p:cNvSpPr txBox="1">
            <a:spLocks/>
          </p:cNvSpPr>
          <p:nvPr/>
        </p:nvSpPr>
        <p:spPr>
          <a:xfrm>
            <a:off x="6375980" y="1602672"/>
            <a:ext cx="4853573" cy="1616252"/>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000" b="1" kern="1200">
                <a:solidFill>
                  <a:schemeClr val="accent1"/>
                </a:solidFill>
                <a:latin typeface="+mj-lt"/>
                <a:ea typeface="+mj-ea"/>
                <a:cs typeface="Calibri Light" panose="020F0302020204030204" pitchFamily="34" charset="0"/>
              </a:defRPr>
            </a:lvl1pPr>
          </a:lstStyle>
          <a:p>
            <a:pPr algn="ctr"/>
            <a:r>
              <a:rPr lang="mn-MN" smtClean="0">
                <a:latin typeface="Times New Roman" panose="02020603050405020304" pitchFamily="18" charset="0"/>
                <a:cs typeface="Times New Roman" panose="02020603050405020304" pitchFamily="18" charset="0"/>
              </a:rPr>
              <a:t>ДАРХАН НЭХИЙ</a:t>
            </a:r>
            <a:r>
              <a:rPr lang="en-US" smtClean="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ХУВЬЦААТ КОМПАНИ</a:t>
            </a:r>
            <a:endParaRPr lang="en-US" sz="3200" dirty="0">
              <a:latin typeface="Times New Roman" panose="02020603050405020304" pitchFamily="18" charset="0"/>
              <a:cs typeface="Times New Roman" panose="02020603050405020304" pitchFamily="18" charset="0"/>
            </a:endParaRPr>
          </a:p>
        </p:txBody>
      </p:sp>
      <p:sp>
        <p:nvSpPr>
          <p:cNvPr id="16" name="Subtitle 2">
            <a:extLst>
              <a:ext uri="{FF2B5EF4-FFF2-40B4-BE49-F238E27FC236}">
                <a16:creationId xmlns:a16="http://schemas.microsoft.com/office/drawing/2014/main" xmlns="" id="{5C9205DF-8F5E-49F7-B00E-6F58293F5130}"/>
              </a:ext>
            </a:extLst>
          </p:cNvPr>
          <p:cNvSpPr txBox="1">
            <a:spLocks/>
          </p:cNvSpPr>
          <p:nvPr/>
        </p:nvSpPr>
        <p:spPr>
          <a:xfrm>
            <a:off x="6375214" y="3640998"/>
            <a:ext cx="4854339" cy="1257574"/>
          </a:xfrm>
          <a:prstGeom prst="rect">
            <a:avLst/>
          </a:prstGeom>
        </p:spPr>
        <p:txBody>
          <a:bodyPr>
            <a:normAutofit fontScale="92500" lnSpcReduction="10000"/>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000" b="0" i="0" kern="1200" spc="300">
                <a:solidFill>
                  <a:schemeClr val="tx1"/>
                </a:solidFill>
                <a:latin typeface="+mn-lt"/>
                <a:ea typeface="+mn-ea"/>
                <a:cs typeface="Calibri" panose="020F0502020204030204" pitchFamily="34" charset="0"/>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ru-RU" sz="3200" b="1" dirty="0" smtClean="0">
                <a:latin typeface="Times New Roman" panose="02020603050405020304" pitchFamily="18" charset="0"/>
                <a:cs typeface="Times New Roman" panose="02020603050405020304" pitchFamily="18" charset="0"/>
              </a:rPr>
              <a:t>2018 ОНЫ </a:t>
            </a:r>
            <a:r>
              <a:rPr lang="mn-MN" sz="3200" b="1" dirty="0" smtClean="0">
                <a:latin typeface="Times New Roman" panose="02020603050405020304" pitchFamily="18" charset="0"/>
                <a:cs typeface="Times New Roman" panose="02020603050405020304" pitchFamily="18" charset="0"/>
              </a:rPr>
              <a:t>ҮЙЛ АЖИЛЛАГААНЫ</a:t>
            </a:r>
            <a:r>
              <a:rPr lang="ru-RU" sz="3200" b="1" dirty="0" smtClean="0">
                <a:latin typeface="Times New Roman" panose="02020603050405020304" pitchFamily="18" charset="0"/>
                <a:cs typeface="Times New Roman" panose="02020603050405020304" pitchFamily="18" charset="0"/>
              </a:rPr>
              <a:t> ТАЙЛАН</a:t>
            </a:r>
            <a:endParaRPr lang="ru-RU" sz="3200" b="1" dirty="0">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920585" y="5109882"/>
            <a:ext cx="2089603" cy="1748118"/>
          </a:xfrm>
          <a:prstGeom prst="rect">
            <a:avLst/>
          </a:prstGeom>
        </p:spPr>
      </p:pic>
      <p:sp>
        <p:nvSpPr>
          <p:cNvPr id="18" name="TextBox 17"/>
          <p:cNvSpPr txBox="1"/>
          <p:nvPr/>
        </p:nvSpPr>
        <p:spPr>
          <a:xfrm rot="19980626">
            <a:off x="777122" y="1037101"/>
            <a:ext cx="3039036" cy="369332"/>
          </a:xfrm>
          <a:prstGeom prst="rect">
            <a:avLst/>
          </a:prstGeom>
          <a:noFill/>
        </p:spPr>
        <p:txBody>
          <a:bodyPr wrap="square" rtlCol="0">
            <a:spAutoFit/>
          </a:bodyPr>
          <a:lstStyle/>
          <a:p>
            <a:pPr algn="ctr"/>
            <a:r>
              <a:rPr lang="en-US" b="1" dirty="0" smtClean="0">
                <a:solidFill>
                  <a:schemeClr val="bg1"/>
                </a:solidFill>
              </a:rPr>
              <a:t>www.nekhii.mn</a:t>
            </a:r>
            <a:endParaRPr lang="en-US" b="1" dirty="0">
              <a:solidFill>
                <a:schemeClr val="bg1"/>
              </a:solidFill>
            </a:endParaRPr>
          </a:p>
        </p:txBody>
      </p:sp>
    </p:spTree>
    <p:extLst>
      <p:ext uri="{BB962C8B-B14F-4D97-AF65-F5344CB8AC3E}">
        <p14:creationId xmlns:p14="http://schemas.microsoft.com/office/powerpoint/2010/main" xmlns="" val="4292661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3"/>
          </p:nvPr>
        </p:nvSpPr>
        <p:spPr>
          <a:xfrm>
            <a:off x="972642" y="1495425"/>
            <a:ext cx="9884543" cy="4607689"/>
          </a:xfrm>
        </p:spPr>
        <p:txBody>
          <a:bodyPr>
            <a:normAutofit/>
          </a:bodyPr>
          <a:lstStyle/>
          <a:p>
            <a:pPr marL="0" indent="0">
              <a:buNone/>
            </a:pPr>
            <a:r>
              <a:rPr lang="mn-MN" dirty="0" smtClean="0">
                <a:latin typeface="Times New Roman Mon" panose="02020500000000000000" pitchFamily="18" charset="0"/>
              </a:rPr>
              <a:t>Компаний хөрөнгийн ашиглалт, бүртгэлийг сайжруулах зорилгоор хөрөнгийн аудитор ажиллуулсны дүнд дараах үр дүнд хүрлээ. Үүнд:</a:t>
            </a:r>
          </a:p>
          <a:p>
            <a:r>
              <a:rPr lang="mn-MN" dirty="0" smtClean="0">
                <a:latin typeface="Times New Roman Mon" panose="02020500000000000000" pitchFamily="18" charset="0"/>
              </a:rPr>
              <a:t>2018 онд 6 компанид үндсэн хөрөнгийн хяналт шалгалт хийж үндсэн хөрөнгийн бүртгэлжилт, хөдөлгөөн, СҮАЖ-02 –ын дагуу үл тохиролыг бүртгэж, шийдвэрлэх журмын дагуу зөрчлийг бүртгэж байна.</a:t>
            </a:r>
          </a:p>
          <a:p>
            <a:r>
              <a:rPr lang="mn-MN" dirty="0" smtClean="0">
                <a:latin typeface="Times New Roman Mon" panose="02020500000000000000" pitchFamily="18" charset="0"/>
              </a:rPr>
              <a:t>6 компанид хөрөнгийн аудит хийж 9 ангилалаар 37,8 тэрбум төгрөгийн 16423 хөрөнгийг бүртгээд байна.</a:t>
            </a:r>
          </a:p>
          <a:p>
            <a:r>
              <a:rPr lang="mn-MN" dirty="0" smtClean="0">
                <a:latin typeface="Times New Roman Mon" panose="02020500000000000000" pitchFamily="18" charset="0"/>
              </a:rPr>
              <a:t>Нийт хөрөнгийн 82,5 % -г үл хөдлөх хөрөнгө, 14,5 % -г тоног төхөөрөмж 1,3 % -г газар, 1,7 % -г бусад хөрөнгө </a:t>
            </a:r>
            <a:r>
              <a:rPr lang="en-US" dirty="0" smtClean="0">
                <a:latin typeface="Times New Roman Mon" panose="02020500000000000000" pitchFamily="18" charset="0"/>
              </a:rPr>
              <a:t>(</a:t>
            </a:r>
            <a:r>
              <a:rPr lang="mn-MN" dirty="0" smtClean="0">
                <a:latin typeface="Times New Roman Mon" panose="02020500000000000000" pitchFamily="18" charset="0"/>
              </a:rPr>
              <a:t>тээврийн хэрэгсэл, тавилга эд хогшил, биологийн хөрөнгө, биет бус хөрөнгө, компьютер хэрэгсэл</a:t>
            </a:r>
            <a:r>
              <a:rPr lang="en-US" dirty="0" smtClean="0">
                <a:latin typeface="Times New Roman Mon" panose="02020500000000000000" pitchFamily="18" charset="0"/>
              </a:rPr>
              <a:t>)</a:t>
            </a:r>
            <a:endParaRPr lang="mn-MN" dirty="0" smtClean="0">
              <a:latin typeface="Times New Roman Mon" panose="02020500000000000000" pitchFamily="18" charset="0"/>
            </a:endParaRPr>
          </a:p>
          <a:p>
            <a:r>
              <a:rPr lang="mn-MN" dirty="0" smtClean="0">
                <a:latin typeface="Times New Roman Mon" panose="02020500000000000000" pitchFamily="18" charset="0"/>
              </a:rPr>
              <a:t>Бүртгэлийг хагас автоматжуулж </a:t>
            </a:r>
            <a:r>
              <a:rPr lang="en-US" dirty="0" err="1" smtClean="0">
                <a:latin typeface="Times New Roman Mon" panose="02020500000000000000" pitchFamily="18" charset="0"/>
              </a:rPr>
              <a:t>ERP</a:t>
            </a:r>
            <a:r>
              <a:rPr lang="mn-MN" dirty="0" smtClean="0">
                <a:latin typeface="Times New Roman Mon" panose="02020500000000000000" pitchFamily="18" charset="0"/>
              </a:rPr>
              <a:t> системд нэвтрэх суурийг бэлдлээ</a:t>
            </a:r>
            <a:endParaRPr lang="en-US" dirty="0">
              <a:latin typeface="Times New Roman Mon" panose="02020500000000000000" pitchFamily="18" charset="0"/>
            </a:endParaRPr>
          </a:p>
        </p:txBody>
      </p:sp>
      <p:sp>
        <p:nvSpPr>
          <p:cNvPr id="7" name="Footer Placeholder 6"/>
          <p:cNvSpPr>
            <a:spLocks noGrp="1"/>
          </p:cNvSpPr>
          <p:nvPr>
            <p:ph type="ftr" sz="quarter" idx="17"/>
          </p:nvPr>
        </p:nvSpPr>
        <p:spPr/>
        <p:txBody>
          <a:bodyPr/>
          <a:lstStyle/>
          <a:p>
            <a:r>
              <a:rPr lang="en-IN" smtClean="0"/>
              <a:t>Add a footer</a:t>
            </a:r>
            <a:endParaRPr lang="en-IN" dirty="0"/>
          </a:p>
        </p:txBody>
      </p:sp>
      <p:sp>
        <p:nvSpPr>
          <p:cNvPr id="8" name="Slide Number Placeholder 7"/>
          <p:cNvSpPr>
            <a:spLocks noGrp="1"/>
          </p:cNvSpPr>
          <p:nvPr>
            <p:ph type="sldNum" sz="quarter" idx="18"/>
          </p:nvPr>
        </p:nvSpPr>
        <p:spPr/>
        <p:txBody>
          <a:bodyPr/>
          <a:lstStyle/>
          <a:p>
            <a:fld id="{8699F50C-BE38-4BD0-BA84-9B090E1F2B9B}" type="slidenum">
              <a:rPr lang="en-IN" smtClean="0"/>
              <a:pPr/>
              <a:t>10</a:t>
            </a:fld>
            <a:endParaRPr lang="en-IN" dirty="0"/>
          </a:p>
        </p:txBody>
      </p:sp>
      <p:sp>
        <p:nvSpPr>
          <p:cNvPr id="9" name="Title 8"/>
          <p:cNvSpPr>
            <a:spLocks noGrp="1"/>
          </p:cNvSpPr>
          <p:nvPr>
            <p:ph type="title"/>
          </p:nvPr>
        </p:nvSpPr>
        <p:spPr>
          <a:xfrm>
            <a:off x="520697" y="842376"/>
            <a:ext cx="8333222" cy="557799"/>
          </a:xfrm>
        </p:spPr>
        <p:txBody>
          <a:bodyPr>
            <a:normAutofit fontScale="90000"/>
          </a:bodyPr>
          <a:lstStyle/>
          <a:p>
            <a:r>
              <a:rPr lang="mn-MN" dirty="0" smtClean="0">
                <a:latin typeface="Times New Roman Mon" panose="02020500000000000000" pitchFamily="18" charset="0"/>
              </a:rPr>
              <a:t>Хөрөнгийн хяналтын талаар</a:t>
            </a:r>
            <a:endParaRPr lang="en-US" dirty="0">
              <a:latin typeface="Times New Roman Mon" panose="02020500000000000000" pitchFamily="18" charset="0"/>
            </a:endParaRPr>
          </a:p>
        </p:txBody>
      </p:sp>
      <p:sp>
        <p:nvSpPr>
          <p:cNvPr id="11" name="Text Placeholder 5"/>
          <p:cNvSpPr>
            <a:spLocks noGrp="1"/>
          </p:cNvSpPr>
          <p:nvPr>
            <p:ph type="body" sz="quarter" idx="16"/>
          </p:nvPr>
        </p:nvSpPr>
        <p:spPr>
          <a:xfrm>
            <a:off x="338530" y="333321"/>
            <a:ext cx="7596780" cy="509055"/>
          </a:xfrm>
        </p:spPr>
        <p:txBody>
          <a:bodyPr/>
          <a:lstStyle/>
          <a:p>
            <a:r>
              <a:rPr lang="mn-MN" sz="2800" dirty="0" smtClean="0">
                <a:solidFill>
                  <a:srgbClr val="FFC000"/>
                </a:solidFill>
                <a:latin typeface="Mon Boyarsky" panose="020B0604020202020204" pitchFamily="34" charset="0"/>
              </a:rPr>
              <a:t>ДАРХАН НЭХИЙ ХК</a:t>
            </a:r>
            <a:endParaRPr lang="en-US" sz="2800" dirty="0">
              <a:solidFill>
                <a:srgbClr val="FFC000"/>
              </a:solidFill>
              <a:latin typeface="Mon Boyarsky" panose="020B0604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990942" y="261254"/>
            <a:ext cx="914400" cy="914400"/>
          </a:xfrm>
          <a:prstGeom prst="rect">
            <a:avLst/>
          </a:prstGeom>
        </p:spPr>
      </p:pic>
    </p:spTree>
    <p:extLst>
      <p:ext uri="{BB962C8B-B14F-4D97-AF65-F5344CB8AC3E}">
        <p14:creationId xmlns:p14="http://schemas.microsoft.com/office/powerpoint/2010/main" xmlns="" val="3618368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3"/>
          </p:nvPr>
        </p:nvSpPr>
        <p:spPr>
          <a:xfrm>
            <a:off x="520698" y="2617470"/>
            <a:ext cx="9831992" cy="3500756"/>
          </a:xfrm>
        </p:spPr>
        <p:txBody>
          <a:bodyPr/>
          <a:lstStyle/>
          <a:p>
            <a:pPr marL="0" indent="0" algn="just">
              <a:buNone/>
            </a:pPr>
            <a:r>
              <a:rPr lang="mn-MN" dirty="0" smtClean="0">
                <a:latin typeface="Times New Roman" panose="02020603050405020304" pitchFamily="18" charset="0"/>
                <a:cs typeface="Times New Roman" panose="02020603050405020304" pitchFamily="18" charset="0"/>
              </a:rPr>
              <a:t>Салбар болон охин компаниудын санхүү бүртгэл, санхүүгийн сахилга батыг сайжруулах зорилгоор Санхүүгийн </a:t>
            </a:r>
            <a:r>
              <a:rPr lang="mn-MN" dirty="0">
                <a:latin typeface="Times New Roman" panose="02020603050405020304" pitchFamily="18" charset="0"/>
                <a:cs typeface="Times New Roman" panose="02020603050405020304" pitchFamily="18" charset="0"/>
              </a:rPr>
              <a:t>дотоод аудиторыг </a:t>
            </a:r>
            <a:r>
              <a:rPr lang="mn-MN" dirty="0" smtClean="0">
                <a:latin typeface="Times New Roman" panose="02020603050405020304" pitchFamily="18" charset="0"/>
                <a:cs typeface="Times New Roman" panose="02020603050405020304" pitchFamily="18" charset="0"/>
              </a:rPr>
              <a:t>ажиллуулж байна. Тайлант онд 16 нэгжид санхүүгийн дотоод хяналтыг хийж 14-н албан шаардлага өгч 80 гаруй санхүүгийн зөрчлийг илрүүлэн, зөрчлийг арилгуулж ажилласан байна. Дотоод хяналтыг ажиллуулснаар санхүүгийн зөрчлөөс үүсэх эрсдлийг 90 %-р бууруулсан.</a:t>
            </a:r>
            <a:endParaRPr lang="en-US" dirty="0">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8"/>
          </p:nvPr>
        </p:nvSpPr>
        <p:spPr/>
        <p:txBody>
          <a:bodyPr/>
          <a:lstStyle/>
          <a:p>
            <a:fld id="{8699F50C-BE38-4BD0-BA84-9B090E1F2B9B}" type="slidenum">
              <a:rPr lang="en-IN" smtClean="0"/>
              <a:pPr/>
              <a:t>11</a:t>
            </a:fld>
            <a:endParaRPr lang="en-IN" dirty="0"/>
          </a:p>
        </p:txBody>
      </p:sp>
      <p:sp>
        <p:nvSpPr>
          <p:cNvPr id="9" name="Title 8"/>
          <p:cNvSpPr>
            <a:spLocks noGrp="1"/>
          </p:cNvSpPr>
          <p:nvPr>
            <p:ph type="title"/>
          </p:nvPr>
        </p:nvSpPr>
        <p:spPr>
          <a:xfrm>
            <a:off x="520698" y="1452507"/>
            <a:ext cx="8333222" cy="490222"/>
          </a:xfrm>
        </p:spPr>
        <p:txBody>
          <a:bodyPr>
            <a:normAutofit fontScale="90000"/>
          </a:bodyPr>
          <a:lstStyle/>
          <a:p>
            <a:r>
              <a:rPr lang="mn-MN" i="1" dirty="0" smtClean="0">
                <a:latin typeface="Times New Roman" panose="02020603050405020304" pitchFamily="18" charset="0"/>
                <a:cs typeface="Times New Roman" panose="02020603050405020304" pitchFamily="18" charset="0"/>
              </a:rPr>
              <a:t>Санхүү хяналтын талаар</a:t>
            </a:r>
            <a:endParaRPr lang="en-US" i="1" dirty="0">
              <a:latin typeface="Times New Roman" panose="02020603050405020304" pitchFamily="18" charset="0"/>
              <a:cs typeface="Times New Roman" panose="02020603050405020304" pitchFamily="18" charset="0"/>
            </a:endParaRPr>
          </a:p>
        </p:txBody>
      </p:sp>
      <p:sp>
        <p:nvSpPr>
          <p:cNvPr id="11" name="Text Placeholder 5"/>
          <p:cNvSpPr>
            <a:spLocks noGrp="1"/>
          </p:cNvSpPr>
          <p:nvPr>
            <p:ph type="body" sz="quarter" idx="16"/>
          </p:nvPr>
        </p:nvSpPr>
        <p:spPr>
          <a:xfrm>
            <a:off x="384250" y="416629"/>
            <a:ext cx="7050242" cy="603649"/>
          </a:xfrm>
        </p:spPr>
        <p:txBody>
          <a:bodyPr/>
          <a:lstStyle/>
          <a:p>
            <a:r>
              <a:rPr lang="mn-MN" sz="2800" dirty="0" smtClean="0">
                <a:solidFill>
                  <a:srgbClr val="FFC000"/>
                </a:solidFill>
                <a:latin typeface="Mon Boyarsky" panose="020B0604020202020204" pitchFamily="34" charset="0"/>
              </a:rPr>
              <a:t>ДАРХАН НЭХИЙ ХК</a:t>
            </a:r>
            <a:endParaRPr lang="en-US" sz="2800" dirty="0">
              <a:solidFill>
                <a:srgbClr val="FFC000"/>
              </a:solidFill>
              <a:latin typeface="Mon Boyarsky" panose="020B0604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990942" y="261254"/>
            <a:ext cx="914400" cy="914400"/>
          </a:xfrm>
          <a:prstGeom prst="rect">
            <a:avLst/>
          </a:prstGeom>
        </p:spPr>
      </p:pic>
    </p:spTree>
    <p:extLst>
      <p:ext uri="{BB962C8B-B14F-4D97-AF65-F5344CB8AC3E}">
        <p14:creationId xmlns:p14="http://schemas.microsoft.com/office/powerpoint/2010/main" xmlns="" val="762803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3"/>
          </p:nvPr>
        </p:nvSpPr>
        <p:spPr>
          <a:xfrm>
            <a:off x="520697" y="1682044"/>
            <a:ext cx="10316635" cy="4436181"/>
          </a:xfrm>
        </p:spPr>
        <p:txBody>
          <a:bodyPr>
            <a:normAutofit/>
          </a:bodyPr>
          <a:lstStyle/>
          <a:p>
            <a:pPr algn="just"/>
            <a:r>
              <a:rPr lang="mn-MN" dirty="0">
                <a:latin typeface="Arial Mon" panose="020B0500000000000000" pitchFamily="34" charset="0"/>
              </a:rPr>
              <a:t>2018 онд нийт </a:t>
            </a:r>
            <a:r>
              <a:rPr lang="en-US" dirty="0">
                <a:latin typeface="Arial Mon" panose="020B0500000000000000" pitchFamily="34" charset="0"/>
              </a:rPr>
              <a:t>528636</a:t>
            </a:r>
            <a:r>
              <a:rPr lang="mn-MN" dirty="0">
                <a:latin typeface="Arial Mon" panose="020B0500000000000000" pitchFamily="34" charset="0"/>
              </a:rPr>
              <a:t> ширхэг хонины нэхий, 85309 ширхэг үхрийн шир, 307 ширхэг адууны </a:t>
            </a:r>
            <a:r>
              <a:rPr lang="mn-MN" dirty="0" smtClean="0">
                <a:latin typeface="Arial Mon" panose="020B0500000000000000" pitchFamily="34" charset="0"/>
              </a:rPr>
              <a:t>бэлтгэсэн </a:t>
            </a:r>
            <a:r>
              <a:rPr lang="mn-MN" dirty="0">
                <a:latin typeface="Arial Mon" panose="020B0500000000000000" pitchFamily="34" charset="0"/>
              </a:rPr>
              <a:t>нь 2017 онтой харьцуулахад </a:t>
            </a:r>
            <a:r>
              <a:rPr lang="mn-MN" dirty="0" smtClean="0">
                <a:latin typeface="Arial Mon" panose="020B0500000000000000" pitchFamily="34" charset="0"/>
              </a:rPr>
              <a:t> </a:t>
            </a:r>
            <a:r>
              <a:rPr lang="mn-MN" dirty="0">
                <a:latin typeface="Arial Mon" panose="020B0500000000000000" pitchFamily="34" charset="0"/>
              </a:rPr>
              <a:t>1,5 хувиар </a:t>
            </a:r>
            <a:r>
              <a:rPr lang="mn-MN" dirty="0" smtClean="0">
                <a:latin typeface="Arial Mon" panose="020B0500000000000000" pitchFamily="34" charset="0"/>
              </a:rPr>
              <a:t>буурсан </a:t>
            </a:r>
            <a:r>
              <a:rPr lang="mn-MN" dirty="0">
                <a:latin typeface="Arial Mon" panose="020B0500000000000000" pitchFamily="34" charset="0"/>
              </a:rPr>
              <a:t>дүнтэй байна. </a:t>
            </a:r>
            <a:endParaRPr lang="en-US" dirty="0" smtClean="0">
              <a:latin typeface="Arial Mon" panose="020B0500000000000000" pitchFamily="34" charset="0"/>
            </a:endParaRPr>
          </a:p>
          <a:p>
            <a:pPr algn="just"/>
            <a:r>
              <a:rPr lang="mn-MN" dirty="0" smtClean="0">
                <a:latin typeface="Arial Mon" panose="020B0500000000000000" pitchFamily="34" charset="0"/>
              </a:rPr>
              <a:t>Баян-Өлгий</a:t>
            </a:r>
            <a:r>
              <a:rPr lang="mn-MN" dirty="0">
                <a:latin typeface="Arial Mon" panose="020B0500000000000000" pitchFamily="34" charset="0"/>
              </a:rPr>
              <a:t>, Говь-Алтай, Завхан аймагт түүхий эд бэлтгэлийн агенттай болж түүхий эд авч эхэллээ. Түүхий эдийн албыг биеэ даасан нэгж болгон өргөжүүлэх эхний ажил хийгдэж албаны дарга, бүртгэлийн ажилтантай болгож хөдөө орон нутаг явахад нь зориулж суудлын тэрэгтэй болголоо</a:t>
            </a:r>
            <a:r>
              <a:rPr lang="mn-MN" dirty="0" smtClean="0">
                <a:latin typeface="Arial Mon" panose="020B0500000000000000" pitchFamily="34" charset="0"/>
              </a:rPr>
              <a:t>.</a:t>
            </a:r>
            <a:endParaRPr lang="en-US" dirty="0" smtClean="0">
              <a:latin typeface="Arial Mon" panose="020B0500000000000000" pitchFamily="34" charset="0"/>
            </a:endParaRPr>
          </a:p>
          <a:p>
            <a:pPr algn="just"/>
            <a:r>
              <a:rPr lang="mn-MN" dirty="0" smtClean="0">
                <a:latin typeface="Arial Mon" panose="020B0500000000000000" pitchFamily="34" charset="0"/>
              </a:rPr>
              <a:t>Ингэснээр орон нутагт 1 аймагт 2-5 хүний ажлын байрыг нэмэгдүүлж байна.</a:t>
            </a:r>
            <a:endParaRPr lang="en-US" dirty="0">
              <a:latin typeface="Arial Mon" panose="020B0500000000000000" pitchFamily="34" charset="0"/>
            </a:endParaRPr>
          </a:p>
        </p:txBody>
      </p:sp>
      <p:sp>
        <p:nvSpPr>
          <p:cNvPr id="7" name="Footer Placeholder 6"/>
          <p:cNvSpPr>
            <a:spLocks noGrp="1"/>
          </p:cNvSpPr>
          <p:nvPr>
            <p:ph type="ftr" sz="quarter" idx="17"/>
          </p:nvPr>
        </p:nvSpPr>
        <p:spPr/>
        <p:txBody>
          <a:bodyPr/>
          <a:lstStyle/>
          <a:p>
            <a:r>
              <a:rPr lang="en-IN" dirty="0" smtClean="0"/>
              <a:t>Add a footer</a:t>
            </a:r>
            <a:endParaRPr lang="en-IN" dirty="0"/>
          </a:p>
        </p:txBody>
      </p:sp>
      <p:sp>
        <p:nvSpPr>
          <p:cNvPr id="8" name="Slide Number Placeholder 7"/>
          <p:cNvSpPr>
            <a:spLocks noGrp="1"/>
          </p:cNvSpPr>
          <p:nvPr>
            <p:ph type="sldNum" sz="quarter" idx="18"/>
          </p:nvPr>
        </p:nvSpPr>
        <p:spPr/>
        <p:txBody>
          <a:bodyPr/>
          <a:lstStyle/>
          <a:p>
            <a:fld id="{8699F50C-BE38-4BD0-BA84-9B090E1F2B9B}" type="slidenum">
              <a:rPr lang="en-IN" smtClean="0"/>
              <a:pPr/>
              <a:t>12</a:t>
            </a:fld>
            <a:endParaRPr lang="en-IN" dirty="0"/>
          </a:p>
        </p:txBody>
      </p:sp>
      <p:grpSp>
        <p:nvGrpSpPr>
          <p:cNvPr id="10" name="Group 9"/>
          <p:cNvGrpSpPr/>
          <p:nvPr/>
        </p:nvGrpSpPr>
        <p:grpSpPr>
          <a:xfrm>
            <a:off x="567130" y="428057"/>
            <a:ext cx="7772400" cy="638175"/>
            <a:chOff x="126863" y="145835"/>
            <a:chExt cx="7772400" cy="638175"/>
          </a:xfrm>
        </p:grpSpPr>
        <p:pic>
          <p:nvPicPr>
            <p:cNvPr id="11" name="Picture 4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6863" y="145835"/>
              <a:ext cx="7772400" cy="638175"/>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3"/>
            <p:cNvSpPr>
              <a:spLocks noChangeArrowheads="1"/>
            </p:cNvSpPr>
            <p:nvPr/>
          </p:nvSpPr>
          <p:spPr bwMode="auto">
            <a:xfrm>
              <a:off x="1484653" y="311035"/>
              <a:ext cx="392272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ҮЙЛ АЖИЛЛАГААНЫ ТАЙЛАН 2018 </a:t>
              </a:r>
              <a:endParaRPr kumimoji="0" lang="en-US"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13" name="Rectangle 3"/>
          <p:cNvSpPr>
            <a:spLocks noChangeArrowheads="1"/>
          </p:cNvSpPr>
          <p:nvPr/>
        </p:nvSpPr>
        <p:spPr bwMode="auto">
          <a:xfrm>
            <a:off x="790387" y="1078661"/>
            <a:ext cx="4041258" cy="523220"/>
          </a:xfrm>
          <a:prstGeom prst="rect">
            <a:avLst/>
          </a:prstGeom>
          <a:solidFill>
            <a:schemeClr val="accent2"/>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n-MN" altLang="en-US" sz="2800" b="1" i="0" u="none" strike="noStrike" cap="none" normalizeH="0" baseline="0" dirty="0" smtClean="0">
                <a:ln>
                  <a:noFill/>
                </a:ln>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Түүхий эд бэлтгэл</a:t>
            </a:r>
            <a:endParaRPr kumimoji="0" lang="en-US" altLang="en-US" sz="2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990942" y="261254"/>
            <a:ext cx="914400" cy="914400"/>
          </a:xfrm>
          <a:prstGeom prst="rect">
            <a:avLst/>
          </a:prstGeom>
        </p:spPr>
      </p:pic>
    </p:spTree>
    <p:extLst>
      <p:ext uri="{BB962C8B-B14F-4D97-AF65-F5344CB8AC3E}">
        <p14:creationId xmlns:p14="http://schemas.microsoft.com/office/powerpoint/2010/main" xmlns="" val="2933414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3"/>
          </p:nvPr>
        </p:nvSpPr>
        <p:spPr>
          <a:xfrm>
            <a:off x="520698" y="1662378"/>
            <a:ext cx="11185880" cy="4455848"/>
          </a:xfrm>
        </p:spPr>
        <p:txBody>
          <a:bodyPr>
            <a:normAutofit/>
          </a:bodyPr>
          <a:lstStyle/>
          <a:p>
            <a:pPr marL="0" indent="0">
              <a:buNone/>
            </a:pPr>
            <a:r>
              <a:rPr lang="mn-MN" sz="2000" dirty="0" smtClean="0">
                <a:latin typeface="Times New Roman Mon" panose="02020500000000000000" pitchFamily="18" charset="0"/>
              </a:rPr>
              <a:t> </a:t>
            </a:r>
            <a:r>
              <a:rPr lang="mn-MN" sz="2000" dirty="0" smtClean="0">
                <a:latin typeface="Times New Roman Mon" panose="02020500000000000000" pitchFamily="18" charset="0"/>
              </a:rPr>
              <a:t>Бүтээгдэхүүн үйлдвэрлэл</a:t>
            </a:r>
          </a:p>
          <a:p>
            <a:r>
              <a:rPr lang="mn-MN" sz="2000" dirty="0" smtClean="0">
                <a:latin typeface="Times New Roman Mon" panose="02020500000000000000" pitchFamily="18" charset="0"/>
              </a:rPr>
              <a:t>2018 оныг чанар сайжруулалтанд түлхүү анхаарч ажиллалаа. Үйлдвэрлэлд дамжлагын чанарын хяналтыг сайжруулснаар бүтээгдэхүүний чанартай холбоотой гомдол </a:t>
            </a:r>
            <a:r>
              <a:rPr lang="en-US" sz="2000" dirty="0" smtClean="0">
                <a:latin typeface="Times New Roman Mon" panose="02020500000000000000" pitchFamily="18" charset="0"/>
              </a:rPr>
              <a:t>15</a:t>
            </a:r>
            <a:r>
              <a:rPr lang="mn-MN" sz="2000" dirty="0" smtClean="0">
                <a:latin typeface="Times New Roman Mon" panose="02020500000000000000" pitchFamily="18" charset="0"/>
              </a:rPr>
              <a:t> </a:t>
            </a:r>
            <a:r>
              <a:rPr lang="mn-MN" sz="2000" dirty="0">
                <a:latin typeface="Times New Roman Mon" panose="02020500000000000000" pitchFamily="18" charset="0"/>
              </a:rPr>
              <a:t>х</a:t>
            </a:r>
            <a:r>
              <a:rPr lang="mn-MN" sz="2000" dirty="0" smtClean="0">
                <a:latin typeface="Times New Roman Mon" panose="02020500000000000000" pitchFamily="18" charset="0"/>
              </a:rPr>
              <a:t>увиар буурсан</a:t>
            </a:r>
          </a:p>
          <a:p>
            <a:r>
              <a:rPr lang="mn-MN" sz="2000" dirty="0" smtClean="0">
                <a:latin typeface="Times New Roman Mon" panose="02020500000000000000" pitchFamily="18" charset="0"/>
              </a:rPr>
              <a:t>Шинэ бүтээгдэхүүн гаргахыг зорьж 5 сараас зуны гутал шинээр үйлдвэрлэж зах зээлд нийлүүлсэн. Оны эцсээс гутлын уланд өөрчлөлт оруулж загвараа өөрчилсөн</a:t>
            </a:r>
          </a:p>
          <a:p>
            <a:r>
              <a:rPr lang="en-US" sz="2000" dirty="0" err="1">
                <a:latin typeface="Times New Roman Mon" panose="02020500000000000000" pitchFamily="18" charset="0"/>
                <a:cs typeface="Times New Roman" panose="02020603050405020304" pitchFamily="18" charset="0"/>
              </a:rPr>
              <a:t>Цаашид</a:t>
            </a:r>
            <a:r>
              <a:rPr lang="en-US" sz="2000" dirty="0">
                <a:latin typeface="Times New Roman Mon" panose="02020500000000000000" pitchFamily="18" charset="0"/>
                <a:cs typeface="Times New Roman" panose="02020603050405020304" pitchFamily="18" charset="0"/>
              </a:rPr>
              <a:t> </a:t>
            </a:r>
            <a:r>
              <a:rPr lang="mn-MN" sz="2000" dirty="0">
                <a:latin typeface="Times New Roman Mon" panose="02020500000000000000" pitchFamily="18" charset="0"/>
                <a:cs typeface="Times New Roman" panose="02020603050405020304" pitchFamily="18" charset="0"/>
              </a:rPr>
              <a:t>НЭХИЙ</a:t>
            </a:r>
            <a:r>
              <a:rPr lang="en-US" sz="2000" dirty="0">
                <a:latin typeface="Times New Roman Mon" panose="02020500000000000000" pitchFamily="18" charset="0"/>
                <a:cs typeface="Times New Roman" panose="02020603050405020304" pitchFamily="18" charset="0"/>
              </a:rPr>
              <a:t> </a:t>
            </a:r>
            <a:r>
              <a:rPr lang="en-US" sz="2000" dirty="0" err="1">
                <a:latin typeface="Times New Roman Mon" panose="02020500000000000000" pitchFamily="18" charset="0"/>
                <a:cs typeface="Times New Roman" panose="02020603050405020304" pitchFamily="18" charset="0"/>
              </a:rPr>
              <a:t>болон</a:t>
            </a:r>
            <a:r>
              <a:rPr lang="en-US" sz="2000" dirty="0">
                <a:latin typeface="Times New Roman Mon" panose="02020500000000000000" pitchFamily="18" charset="0"/>
                <a:cs typeface="Times New Roman" panose="02020603050405020304" pitchFamily="18" charset="0"/>
              </a:rPr>
              <a:t> YAK </a:t>
            </a:r>
            <a:r>
              <a:rPr lang="en-US" sz="2000" dirty="0" err="1">
                <a:latin typeface="Times New Roman Mon" panose="02020500000000000000" pitchFamily="18" charset="0"/>
                <a:cs typeface="Times New Roman" panose="02020603050405020304" pitchFamily="18" charset="0"/>
              </a:rPr>
              <a:t>брэндийг</a:t>
            </a:r>
            <a:r>
              <a:rPr lang="en-US" sz="2000" dirty="0">
                <a:latin typeface="Times New Roman Mon" panose="02020500000000000000" pitchFamily="18" charset="0"/>
                <a:cs typeface="Times New Roman" panose="02020603050405020304" pitchFamily="18" charset="0"/>
              </a:rPr>
              <a:t> </a:t>
            </a:r>
            <a:r>
              <a:rPr lang="en-US" sz="2000" dirty="0" err="1">
                <a:latin typeface="Times New Roman Mon" panose="02020500000000000000" pitchFamily="18" charset="0"/>
                <a:cs typeface="Times New Roman" panose="02020603050405020304" pitchFamily="18" charset="0"/>
              </a:rPr>
              <a:t>зорилтот</a:t>
            </a:r>
            <a:r>
              <a:rPr lang="en-US" sz="2000" dirty="0">
                <a:latin typeface="Times New Roman Mon" panose="02020500000000000000" pitchFamily="18" charset="0"/>
                <a:cs typeface="Times New Roman" panose="02020603050405020304" pitchFamily="18" charset="0"/>
              </a:rPr>
              <a:t> </a:t>
            </a:r>
            <a:r>
              <a:rPr lang="en-US" sz="2000" dirty="0" err="1">
                <a:latin typeface="Times New Roman Mon" panose="02020500000000000000" pitchFamily="18" charset="0"/>
                <a:cs typeface="Times New Roman" panose="02020603050405020304" pitchFamily="18" charset="0"/>
              </a:rPr>
              <a:t>зах</a:t>
            </a:r>
            <a:r>
              <a:rPr lang="en-US" sz="2000" dirty="0">
                <a:latin typeface="Times New Roman Mon" panose="02020500000000000000" pitchFamily="18" charset="0"/>
                <a:cs typeface="Times New Roman" panose="02020603050405020304" pitchFamily="18" charset="0"/>
              </a:rPr>
              <a:t> </a:t>
            </a:r>
            <a:r>
              <a:rPr lang="en-US" sz="2000" dirty="0" err="1">
                <a:latin typeface="Times New Roman Mon" panose="02020500000000000000" pitchFamily="18" charset="0"/>
                <a:cs typeface="Times New Roman" panose="02020603050405020304" pitchFamily="18" charset="0"/>
              </a:rPr>
              <a:t>зээлд</a:t>
            </a:r>
            <a:r>
              <a:rPr lang="en-US" sz="2000" dirty="0">
                <a:latin typeface="Times New Roman Mon" panose="02020500000000000000" pitchFamily="18" charset="0"/>
                <a:cs typeface="Times New Roman" panose="02020603050405020304" pitchFamily="18" charset="0"/>
              </a:rPr>
              <a:t>, </a:t>
            </a:r>
            <a:r>
              <a:rPr lang="en-US" sz="2000" dirty="0" err="1">
                <a:latin typeface="Times New Roman Mon" panose="02020500000000000000" pitchFamily="18" charset="0"/>
                <a:cs typeface="Times New Roman" panose="02020603050405020304" pitchFamily="18" charset="0"/>
              </a:rPr>
              <a:t>загвар</a:t>
            </a:r>
            <a:r>
              <a:rPr lang="en-US" sz="2000" dirty="0">
                <a:latin typeface="Times New Roman Mon" panose="02020500000000000000" pitchFamily="18" charset="0"/>
                <a:cs typeface="Times New Roman" panose="02020603050405020304" pitchFamily="18" charset="0"/>
              </a:rPr>
              <a:t> </a:t>
            </a:r>
            <a:r>
              <a:rPr lang="en-US" sz="2000" dirty="0" err="1">
                <a:latin typeface="Times New Roman Mon" panose="02020500000000000000" pitchFamily="18" charset="0"/>
                <a:cs typeface="Times New Roman" panose="02020603050405020304" pitchFamily="18" charset="0"/>
              </a:rPr>
              <a:t>дизайны</a:t>
            </a:r>
            <a:r>
              <a:rPr lang="en-US" sz="2000" dirty="0">
                <a:latin typeface="Times New Roman Mon" panose="02020500000000000000" pitchFamily="18" charset="0"/>
                <a:cs typeface="Times New Roman" panose="02020603050405020304" pitchFamily="18" charset="0"/>
              </a:rPr>
              <a:t> </a:t>
            </a:r>
            <a:r>
              <a:rPr lang="en-US" sz="2000" dirty="0" err="1">
                <a:latin typeface="Times New Roman Mon" panose="02020500000000000000" pitchFamily="18" charset="0"/>
                <a:cs typeface="Times New Roman" panose="02020603050405020304" pitchFamily="18" charset="0"/>
              </a:rPr>
              <a:t>өргөн</a:t>
            </a:r>
            <a:r>
              <a:rPr lang="en-US" sz="2000" dirty="0">
                <a:latin typeface="Times New Roman Mon" panose="02020500000000000000" pitchFamily="18" charset="0"/>
                <a:cs typeface="Times New Roman" panose="02020603050405020304" pitchFamily="18" charset="0"/>
              </a:rPr>
              <a:t> </a:t>
            </a:r>
            <a:r>
              <a:rPr lang="en-US" sz="2000" dirty="0" err="1">
                <a:latin typeface="Times New Roman Mon" panose="02020500000000000000" pitchFamily="18" charset="0"/>
                <a:cs typeface="Times New Roman" panose="02020603050405020304" pitchFamily="18" charset="0"/>
              </a:rPr>
              <a:t>сонголттой</a:t>
            </a:r>
            <a:r>
              <a:rPr lang="en-US" sz="2000" dirty="0">
                <a:latin typeface="Times New Roman Mon" panose="02020500000000000000" pitchFamily="18" charset="0"/>
                <a:cs typeface="Times New Roman" panose="02020603050405020304" pitchFamily="18" charset="0"/>
              </a:rPr>
              <a:t>, </a:t>
            </a:r>
            <a:r>
              <a:rPr lang="en-US" sz="2000" dirty="0" err="1">
                <a:latin typeface="Times New Roman Mon" panose="02020500000000000000" pitchFamily="18" charset="0"/>
                <a:cs typeface="Times New Roman" panose="02020603050405020304" pitchFamily="18" charset="0"/>
              </a:rPr>
              <a:t>онцлог</a:t>
            </a:r>
            <a:r>
              <a:rPr lang="en-US" sz="2000" dirty="0">
                <a:latin typeface="Times New Roman Mon" panose="02020500000000000000" pitchFamily="18" charset="0"/>
                <a:cs typeface="Times New Roman" panose="02020603050405020304" pitchFamily="18" charset="0"/>
              </a:rPr>
              <a:t> </a:t>
            </a:r>
            <a:r>
              <a:rPr lang="en-US" sz="2000" dirty="0" err="1">
                <a:latin typeface="Times New Roman Mon" panose="02020500000000000000" pitchFamily="18" charset="0"/>
                <a:cs typeface="Times New Roman" panose="02020603050405020304" pitchFamily="18" charset="0"/>
              </a:rPr>
              <a:t>шийдэлтэйгээр</a:t>
            </a:r>
            <a:r>
              <a:rPr lang="en-US" sz="2000" dirty="0">
                <a:latin typeface="Times New Roman Mon" panose="02020500000000000000" pitchFamily="18" charset="0"/>
                <a:cs typeface="Times New Roman" panose="02020603050405020304" pitchFamily="18" charset="0"/>
              </a:rPr>
              <a:t> </a:t>
            </a:r>
            <a:r>
              <a:rPr lang="en-US" sz="2000" dirty="0" err="1">
                <a:latin typeface="Times New Roman Mon" panose="02020500000000000000" pitchFamily="18" charset="0"/>
                <a:cs typeface="Times New Roman" panose="02020603050405020304" pitchFamily="18" charset="0"/>
              </a:rPr>
              <a:t>зах</a:t>
            </a:r>
            <a:r>
              <a:rPr lang="en-US" sz="2000" dirty="0">
                <a:latin typeface="Times New Roman Mon" panose="02020500000000000000" pitchFamily="18" charset="0"/>
                <a:cs typeface="Times New Roman" panose="02020603050405020304" pitchFamily="18" charset="0"/>
              </a:rPr>
              <a:t> </a:t>
            </a:r>
            <a:r>
              <a:rPr lang="en-US" sz="2000" dirty="0" err="1">
                <a:latin typeface="Times New Roman Mon" panose="02020500000000000000" pitchFamily="18" charset="0"/>
                <a:cs typeface="Times New Roman" panose="02020603050405020304" pitchFamily="18" charset="0"/>
              </a:rPr>
              <a:t>зээлд</a:t>
            </a:r>
            <a:r>
              <a:rPr lang="en-US" sz="2000" dirty="0">
                <a:latin typeface="Times New Roman Mon" panose="02020500000000000000" pitchFamily="18" charset="0"/>
                <a:cs typeface="Times New Roman" panose="02020603050405020304" pitchFamily="18" charset="0"/>
              </a:rPr>
              <a:t> </a:t>
            </a:r>
            <a:r>
              <a:rPr lang="en-US" sz="2000" dirty="0" err="1">
                <a:latin typeface="Times New Roman Mon" panose="02020500000000000000" pitchFamily="18" charset="0"/>
                <a:cs typeface="Times New Roman" panose="02020603050405020304" pitchFamily="18" charset="0"/>
              </a:rPr>
              <a:t>нэвтрүүлж</a:t>
            </a:r>
            <a:r>
              <a:rPr lang="en-US" sz="2000" dirty="0">
                <a:latin typeface="Times New Roman Mon" panose="02020500000000000000" pitchFamily="18" charset="0"/>
                <a:cs typeface="Times New Roman" panose="02020603050405020304" pitchFamily="18" charset="0"/>
              </a:rPr>
              <a:t>, </a:t>
            </a:r>
            <a:r>
              <a:rPr lang="mn-MN" sz="2000" dirty="0">
                <a:latin typeface="Times New Roman Mon" panose="02020500000000000000" pitchFamily="18" charset="0"/>
                <a:cs typeface="Times New Roman" panose="02020603050405020304" pitchFamily="18" charset="0"/>
              </a:rPr>
              <a:t>байнгын хөгжүүлэлтийг эрхэмлэн </a:t>
            </a:r>
            <a:r>
              <a:rPr lang="mn-MN" sz="2000" dirty="0" smtClean="0">
                <a:latin typeface="Times New Roman Mon" panose="02020500000000000000" pitchFamily="18" charset="0"/>
                <a:cs typeface="Times New Roman" panose="02020603050405020304" pitchFamily="18" charset="0"/>
              </a:rPr>
              <a:t>ажиллаж байна</a:t>
            </a:r>
            <a:r>
              <a:rPr lang="mn-MN" sz="2000" dirty="0" smtClean="0">
                <a:solidFill>
                  <a:srgbClr val="FF0000"/>
                </a:solidFill>
                <a:latin typeface="Times New Roman Mon" panose="02020500000000000000" pitchFamily="18" charset="0"/>
                <a:cs typeface="Times New Roman" panose="02020603050405020304" pitchFamily="18" charset="0"/>
              </a:rPr>
              <a:t>.</a:t>
            </a:r>
            <a:endParaRPr lang="mn-MN" sz="2000" dirty="0" smtClean="0">
              <a:solidFill>
                <a:schemeClr val="tx1">
                  <a:lumMod val="50000"/>
                </a:schemeClr>
              </a:solidFill>
              <a:latin typeface="Times New Roman Mon" panose="02020500000000000000" pitchFamily="18" charset="0"/>
              <a:cs typeface="Times New Roman" panose="02020603050405020304" pitchFamily="18" charset="0"/>
            </a:endParaRPr>
          </a:p>
          <a:p>
            <a:r>
              <a:rPr lang="mn-MN" sz="2000" dirty="0">
                <a:latin typeface="Times New Roman Mon" panose="02020500000000000000" pitchFamily="18" charset="0"/>
              </a:rPr>
              <a:t>Тайлант онд үнийн дүнгээр нийт 9,8 тэрбум төгрөгийн бэлэн бүтээгдэхүүн үйлдвэрлэсэн нь төлөвлөгөөтэй харьцуулахад 56,2 % -ийн гүйцэтгэлтэй буюу 43,8 %-р тасарсан, 2017 онтой харьцуулахад 24,7 %-р буурсан үзүүлэлттэй байна.</a:t>
            </a:r>
          </a:p>
          <a:p>
            <a:endParaRPr lang="en-US" sz="2000" dirty="0">
              <a:solidFill>
                <a:schemeClr val="tx1">
                  <a:lumMod val="50000"/>
                </a:schemeClr>
              </a:solidFill>
              <a:latin typeface="Times New Roman Mon" panose="02020500000000000000" pitchFamily="18" charset="0"/>
              <a:cs typeface="Times New Roman" panose="02020603050405020304" pitchFamily="18" charset="0"/>
            </a:endParaRPr>
          </a:p>
        </p:txBody>
      </p:sp>
      <p:sp>
        <p:nvSpPr>
          <p:cNvPr id="7" name="Footer Placeholder 6"/>
          <p:cNvSpPr>
            <a:spLocks noGrp="1"/>
          </p:cNvSpPr>
          <p:nvPr>
            <p:ph type="ftr" sz="quarter" idx="17"/>
          </p:nvPr>
        </p:nvSpPr>
        <p:spPr/>
        <p:txBody>
          <a:bodyPr/>
          <a:lstStyle/>
          <a:p>
            <a:r>
              <a:rPr lang="en-IN" smtClean="0"/>
              <a:t>Add a footer</a:t>
            </a:r>
            <a:endParaRPr lang="en-IN" dirty="0"/>
          </a:p>
        </p:txBody>
      </p:sp>
      <p:sp>
        <p:nvSpPr>
          <p:cNvPr id="8" name="Slide Number Placeholder 7"/>
          <p:cNvSpPr>
            <a:spLocks noGrp="1"/>
          </p:cNvSpPr>
          <p:nvPr>
            <p:ph type="sldNum" sz="quarter" idx="18"/>
          </p:nvPr>
        </p:nvSpPr>
        <p:spPr/>
        <p:txBody>
          <a:bodyPr/>
          <a:lstStyle/>
          <a:p>
            <a:fld id="{8699F50C-BE38-4BD0-BA84-9B090E1F2B9B}" type="slidenum">
              <a:rPr lang="en-IN" smtClean="0"/>
              <a:pPr/>
              <a:t>13</a:t>
            </a:fld>
            <a:endParaRPr lang="en-IN" dirty="0"/>
          </a:p>
        </p:txBody>
      </p:sp>
      <p:sp>
        <p:nvSpPr>
          <p:cNvPr id="10" name="Rectangle 3"/>
          <p:cNvSpPr>
            <a:spLocks noChangeArrowheads="1"/>
          </p:cNvSpPr>
          <p:nvPr/>
        </p:nvSpPr>
        <p:spPr bwMode="auto">
          <a:xfrm>
            <a:off x="520698" y="1139158"/>
            <a:ext cx="4041258" cy="523220"/>
          </a:xfrm>
          <a:prstGeom prst="rect">
            <a:avLst/>
          </a:prstGeom>
          <a:solidFill>
            <a:schemeClr val="accent2"/>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n-MN" altLang="en-US" sz="2800" b="1" i="0" u="none" strike="noStrike" cap="none" normalizeH="0" baseline="0" dirty="0" smtClean="0">
                <a:ln>
                  <a:noFill/>
                </a:ln>
                <a:solidFill>
                  <a:srgbClr val="000000"/>
                </a:solidFill>
                <a:effectLst/>
                <a:latin typeface="Times New Roman" panose="02020603050405020304" pitchFamily="18" charset="0"/>
                <a:ea typeface="Verdana" panose="020B0604030504040204" pitchFamily="34" charset="0"/>
                <a:cs typeface="Times New Roman" panose="02020603050405020304" pitchFamily="18" charset="0"/>
              </a:rPr>
              <a:t>Үйлдвэрлэл</a:t>
            </a:r>
            <a:endParaRPr kumimoji="0" lang="en-US" altLang="en-US" sz="2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567130" y="428057"/>
            <a:ext cx="7772400" cy="638175"/>
            <a:chOff x="126863" y="145835"/>
            <a:chExt cx="7772400" cy="638175"/>
          </a:xfrm>
        </p:grpSpPr>
        <p:pic>
          <p:nvPicPr>
            <p:cNvPr id="12" name="Picture 4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6863" y="145835"/>
              <a:ext cx="7772400" cy="63817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3"/>
            <p:cNvSpPr>
              <a:spLocks noChangeArrowheads="1"/>
            </p:cNvSpPr>
            <p:nvPr/>
          </p:nvSpPr>
          <p:spPr bwMode="auto">
            <a:xfrm>
              <a:off x="1484653" y="311035"/>
              <a:ext cx="392272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ҮЙЛ АЖИЛЛАГААНЫ ТАЙЛАН 2018 </a:t>
              </a:r>
              <a:endParaRPr kumimoji="0" lang="en-US"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990942" y="261254"/>
            <a:ext cx="914400" cy="914400"/>
          </a:xfrm>
          <a:prstGeom prst="rect">
            <a:avLst/>
          </a:prstGeom>
        </p:spPr>
      </p:pic>
    </p:spTree>
    <p:extLst>
      <p:ext uri="{BB962C8B-B14F-4D97-AF65-F5344CB8AC3E}">
        <p14:creationId xmlns:p14="http://schemas.microsoft.com/office/powerpoint/2010/main" xmlns="" val="2899879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sz="half" idx="13"/>
            <p:extLst>
              <p:ext uri="{D42A27DB-BD31-4B8C-83A1-F6EECF244321}">
                <p14:modId xmlns:p14="http://schemas.microsoft.com/office/powerpoint/2010/main" xmlns="" val="3432966186"/>
              </p:ext>
            </p:extLst>
          </p:nvPr>
        </p:nvGraphicFramePr>
        <p:xfrm>
          <a:off x="573131" y="2089217"/>
          <a:ext cx="10875011" cy="4613808"/>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7"/>
          <p:cNvSpPr>
            <a:spLocks noGrp="1"/>
          </p:cNvSpPr>
          <p:nvPr>
            <p:ph type="sldNum" sz="quarter" idx="18"/>
          </p:nvPr>
        </p:nvSpPr>
        <p:spPr/>
        <p:txBody>
          <a:bodyPr/>
          <a:lstStyle/>
          <a:p>
            <a:fld id="{8699F50C-BE38-4BD0-BA84-9B090E1F2B9B}" type="slidenum">
              <a:rPr lang="en-IN" smtClean="0"/>
              <a:pPr/>
              <a:t>14</a:t>
            </a:fld>
            <a:endParaRPr lang="en-IN" dirty="0"/>
          </a:p>
        </p:txBody>
      </p:sp>
      <p:sp>
        <p:nvSpPr>
          <p:cNvPr id="9" name="Title 8"/>
          <p:cNvSpPr>
            <a:spLocks noGrp="1"/>
          </p:cNvSpPr>
          <p:nvPr>
            <p:ph type="title"/>
          </p:nvPr>
        </p:nvSpPr>
        <p:spPr>
          <a:xfrm>
            <a:off x="701882" y="776048"/>
            <a:ext cx="8333222" cy="1147969"/>
          </a:xfrm>
        </p:spPr>
        <p:txBody>
          <a:bodyPr>
            <a:normAutofit fontScale="90000"/>
          </a:bodyPr>
          <a:lstStyle/>
          <a:p>
            <a:pPr algn="ctr"/>
            <a:r>
              <a:rPr lang="mn-MN" dirty="0" smtClean="0">
                <a:latin typeface="Times New Roman Mon" panose="02020500000000000000" pitchFamily="18" charset="0"/>
              </a:rPr>
              <a:t>Бүтээгдэхүүн үйлдвэрлэлийн төлөвлөгөөний гүйцэтгэл</a:t>
            </a:r>
            <a:endParaRPr lang="en-US" dirty="0">
              <a:latin typeface="Times New Roman Mon" panose="02020500000000000000" pitchFamily="18" charset="0"/>
            </a:endParaRPr>
          </a:p>
        </p:txBody>
      </p:sp>
      <p:grpSp>
        <p:nvGrpSpPr>
          <p:cNvPr id="10" name="Group 9"/>
          <p:cNvGrpSpPr/>
          <p:nvPr/>
        </p:nvGrpSpPr>
        <p:grpSpPr>
          <a:xfrm>
            <a:off x="0" y="-27327"/>
            <a:ext cx="7772400" cy="638175"/>
            <a:chOff x="126863" y="145835"/>
            <a:chExt cx="7772400" cy="638175"/>
          </a:xfrm>
        </p:grpSpPr>
        <p:pic>
          <p:nvPicPr>
            <p:cNvPr id="11" name="Picture 4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26863" y="145835"/>
              <a:ext cx="7772400" cy="63817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3"/>
            <p:cNvSpPr>
              <a:spLocks noChangeArrowheads="1"/>
            </p:cNvSpPr>
            <p:nvPr/>
          </p:nvSpPr>
          <p:spPr bwMode="auto">
            <a:xfrm>
              <a:off x="1484653" y="311035"/>
              <a:ext cx="392272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ҮЙЛ АЖИЛЛАГААНЫ ТАЙЛАН 2018 </a:t>
              </a:r>
              <a:endParaRPr kumimoji="0" lang="en-US" alt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pic>
        <p:nvPicPr>
          <p:cNvPr id="14" name="Picture 1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990942" y="261254"/>
            <a:ext cx="914400" cy="914400"/>
          </a:xfrm>
          <a:prstGeom prst="rect">
            <a:avLst/>
          </a:prstGeom>
        </p:spPr>
      </p:pic>
      <p:sp>
        <p:nvSpPr>
          <p:cNvPr id="2" name="Right Arrow 1"/>
          <p:cNvSpPr/>
          <p:nvPr/>
        </p:nvSpPr>
        <p:spPr>
          <a:xfrm>
            <a:off x="1716970" y="4703169"/>
            <a:ext cx="1460937" cy="220717"/>
          </a:xfrm>
          <a:prstGeom prst="rightArrow">
            <a:avLst/>
          </a:prstGeom>
          <a:solidFill>
            <a:srgbClr val="0937C9"/>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mn-MN" dirty="0" smtClean="0"/>
              <a:t>38,8%</a:t>
            </a:r>
            <a:endParaRPr lang="en-US" dirty="0"/>
          </a:p>
        </p:txBody>
      </p:sp>
    </p:spTree>
    <p:extLst>
      <p:ext uri="{BB962C8B-B14F-4D97-AF65-F5344CB8AC3E}">
        <p14:creationId xmlns:p14="http://schemas.microsoft.com/office/powerpoint/2010/main" xmlns="" val="2566523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xmlns=""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15</a:t>
            </a:fld>
            <a:endParaRPr lang="en-IN" dirty="0"/>
          </a:p>
        </p:txBody>
      </p:sp>
      <p:sp>
        <p:nvSpPr>
          <p:cNvPr id="11" name="Rounded Rectangle 10"/>
          <p:cNvSpPr/>
          <p:nvPr/>
        </p:nvSpPr>
        <p:spPr>
          <a:xfrm>
            <a:off x="419472" y="887742"/>
            <a:ext cx="11485870" cy="58900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endParaRPr lang="en-US" b="1" dirty="0">
              <a:solidFill>
                <a:srgbClr val="0937C9"/>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mn-MN" dirty="0" smtClean="0">
                <a:solidFill>
                  <a:schemeClr val="tx1">
                    <a:lumMod val="50000"/>
                  </a:schemeClr>
                </a:solidFill>
                <a:latin typeface="Times New Roman" panose="02020603050405020304" pitchFamily="18" charset="0"/>
                <a:cs typeface="Times New Roman" panose="02020603050405020304" pitchFamily="18" charset="0"/>
              </a:rPr>
              <a:t>Үслэг арьсны үйлдвэрлэлийг өргөтгөх зорилгоор 3000 арьс боловсруулах хүчин чадал бүхий арьс дэвтээх 2 шугам ашиглалтанд оруулсан. Ингэснээр үслэг арьс боловсруулахад тохиолдож байсан үсний бөөгнөрлийн бэрхшээлийг арилгах давуу талтай болсон бөгөөд оруулгын хэмжээ 3200 ш арьсаар нэмэгдэж үйлдвэрлэлийг нэмэгдүүлж байна</a:t>
            </a:r>
            <a:r>
              <a:rPr lang="mn-MN" dirty="0" smtClean="0">
                <a:solidFill>
                  <a:schemeClr val="tx1">
                    <a:lumMod val="50000"/>
                  </a:schemeClr>
                </a:solidFill>
                <a:latin typeface="Times New Roman" panose="02020603050405020304" pitchFamily="18" charset="0"/>
                <a:cs typeface="Times New Roman" panose="02020603050405020304" pitchFamily="18" charset="0"/>
              </a:rPr>
              <a:t>.</a:t>
            </a:r>
            <a:endParaRPr lang="en-US" dirty="0" smtClean="0">
              <a:solidFill>
                <a:schemeClr val="tx1">
                  <a:lumMod val="50000"/>
                </a:schemeClr>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mn-MN" dirty="0" smtClean="0">
              <a:solidFill>
                <a:schemeClr val="tx1">
                  <a:lumMod val="50000"/>
                </a:schemeClr>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mn-MN" dirty="0" smtClean="0">
                <a:solidFill>
                  <a:schemeClr val="tx1">
                    <a:lumMod val="50000"/>
                  </a:schemeClr>
                </a:solidFill>
                <a:latin typeface="Times New Roman" panose="02020603050405020304" pitchFamily="18" charset="0"/>
                <a:cs typeface="Times New Roman" panose="02020603050405020304" pitchFamily="18" charset="0"/>
              </a:rPr>
              <a:t>Дотоод тээврийг механизмаар шийдэх зорилгоор орц гарцын хаалгануудыг өргөтгөж үйлдвэрлэлийн дамжлагын саадгүй ажиллах, хүний хүчээр хийх ажлыг хөнгөвчилж ажлын нөхцлийг сайжрууллаа.</a:t>
            </a:r>
          </a:p>
          <a:p>
            <a:pPr marL="285750" indent="-285750" algn="just">
              <a:buFont typeface="Arial" panose="020B0604020202020204" pitchFamily="34" charset="0"/>
              <a:buChar char="•"/>
            </a:pPr>
            <a:r>
              <a:rPr lang="mn-MN" dirty="0" smtClean="0">
                <a:solidFill>
                  <a:schemeClr val="tx1">
                    <a:lumMod val="50000"/>
                  </a:schemeClr>
                </a:solidFill>
                <a:latin typeface="Times New Roman" panose="02020603050405020304" pitchFamily="18" charset="0"/>
                <a:cs typeface="Times New Roman" panose="02020603050405020304" pitchFamily="18" charset="0"/>
              </a:rPr>
              <a:t>Туршилтын үйлдвэрийг өргөтгөж 294 м2 талбайн хана хаалтыг нурааж цэвэрлэн цонх гаргаж засварллаа.</a:t>
            </a:r>
          </a:p>
          <a:p>
            <a:pPr marL="285750" indent="-285750" algn="just">
              <a:buFont typeface="Arial" panose="020B0604020202020204" pitchFamily="34" charset="0"/>
              <a:buChar char="•"/>
            </a:pPr>
            <a:r>
              <a:rPr lang="mn-MN" dirty="0" smtClean="0">
                <a:solidFill>
                  <a:schemeClr val="tx1">
                    <a:lumMod val="50000"/>
                  </a:schemeClr>
                </a:solidFill>
                <a:latin typeface="Times New Roman" panose="02020603050405020304" pitchFamily="18" charset="0"/>
                <a:cs typeface="Times New Roman" panose="02020603050405020304" pitchFamily="18" charset="0"/>
              </a:rPr>
              <a:t>180-р тасгийн 238 </a:t>
            </a:r>
            <a:r>
              <a:rPr lang="mn-MN" dirty="0">
                <a:solidFill>
                  <a:schemeClr val="tx1">
                    <a:lumMod val="50000"/>
                  </a:schemeClr>
                </a:solidFill>
                <a:latin typeface="Times New Roman" panose="02020603050405020304" pitchFamily="18" charset="0"/>
                <a:cs typeface="Times New Roman" panose="02020603050405020304" pitchFamily="18" charset="0"/>
              </a:rPr>
              <a:t>м</a:t>
            </a:r>
            <a:r>
              <a:rPr lang="mn-MN" dirty="0" smtClean="0">
                <a:solidFill>
                  <a:schemeClr val="tx1">
                    <a:lumMod val="50000"/>
                  </a:schemeClr>
                </a:solidFill>
                <a:latin typeface="Times New Roman" panose="02020603050405020304" pitchFamily="18" charset="0"/>
                <a:cs typeface="Times New Roman" panose="02020603050405020304" pitchFamily="18" charset="0"/>
              </a:rPr>
              <a:t>2 дээврийн поликарбонатыг шинэчилж үйлдвэрлэлийн гэрэлтүүлгийг сайжруулж цахилгаан эрчим хүчийг хэмнэх ажилтнуудын ажиллах орчныг сайжруулав</a:t>
            </a:r>
          </a:p>
          <a:p>
            <a:pPr marL="285750" indent="-285750" algn="just">
              <a:buFont typeface="Arial" panose="020B0604020202020204" pitchFamily="34" charset="0"/>
              <a:buChar char="•"/>
            </a:pPr>
            <a:r>
              <a:rPr lang="mn-MN" dirty="0" smtClean="0">
                <a:solidFill>
                  <a:schemeClr val="tx1">
                    <a:lumMod val="50000"/>
                  </a:schemeClr>
                </a:solidFill>
                <a:latin typeface="Times New Roman" panose="02020603050405020304" pitchFamily="18" charset="0"/>
                <a:cs typeface="Times New Roman" panose="02020603050405020304" pitchFamily="18" charset="0"/>
              </a:rPr>
              <a:t>Шир, савхи боловсруулах үйлдвэрийн тоноглолын байрлалыг цэгцлэх, дахин ашиглалтыг нэмэгдүүлж ус болон химийн материалын хэрэглээг багасгахад эко үйлдвэрлэлйиг явуулах үндсэн дээр 2 ш барабаны суурийг шинэчлэн зөөвөрлөсөн</a:t>
            </a:r>
          </a:p>
          <a:p>
            <a:pPr marL="285750" indent="-285750" algn="just">
              <a:buFont typeface="Arial" panose="020B0604020202020204" pitchFamily="34" charset="0"/>
              <a:buChar char="•"/>
            </a:pPr>
            <a:r>
              <a:rPr lang="mn-MN" dirty="0">
                <a:solidFill>
                  <a:schemeClr val="tx1">
                    <a:lumMod val="50000"/>
                  </a:schemeClr>
                </a:solidFill>
                <a:latin typeface="Times New Roman" panose="02020603050405020304" pitchFamily="18" charset="0"/>
                <a:cs typeface="Times New Roman" panose="02020603050405020304" pitchFamily="18" charset="0"/>
              </a:rPr>
              <a:t>Э</a:t>
            </a:r>
            <a:r>
              <a:rPr lang="mn-MN" dirty="0" smtClean="0">
                <a:solidFill>
                  <a:schemeClr val="tx1">
                    <a:lumMod val="50000"/>
                  </a:schemeClr>
                </a:solidFill>
                <a:latin typeface="Times New Roman" panose="02020603050405020304" pitchFamily="18" charset="0"/>
                <a:cs typeface="Times New Roman" panose="02020603050405020304" pitchFamily="18" charset="0"/>
              </a:rPr>
              <a:t>рчим хүчний хэмнэлт гаргах, хуваарилах щитний ачааллыг жигдрүүлэх зорилгоор цагаан арьс боловсруулах цехийн  цахилгааны монтажыг хэсэгчлэн шинэчилсэн.</a:t>
            </a:r>
          </a:p>
          <a:p>
            <a:pPr marL="285750" indent="-285750" algn="just">
              <a:buFont typeface="Arial" panose="020B0604020202020204" pitchFamily="34" charset="0"/>
              <a:buChar char="•"/>
            </a:pPr>
            <a:r>
              <a:rPr lang="mn-MN" dirty="0" smtClean="0">
                <a:solidFill>
                  <a:schemeClr val="tx1">
                    <a:lumMod val="50000"/>
                  </a:schemeClr>
                </a:solidFill>
                <a:latin typeface="Times New Roman" panose="02020603050405020304" pitchFamily="18" charset="0"/>
                <a:cs typeface="Times New Roman" panose="02020603050405020304" pitchFamily="18" charset="0"/>
              </a:rPr>
              <a:t>Ноос угаах цехийн шалыг бетондож ажиллах орчныг орчныг сайжруулав. Мөн угаах</a:t>
            </a:r>
            <a:r>
              <a:rPr lang="en-US" dirty="0" smtClean="0">
                <a:solidFill>
                  <a:schemeClr val="tx1">
                    <a:lumMod val="50000"/>
                  </a:schemeClr>
                </a:solidFill>
                <a:latin typeface="Times New Roman" panose="02020603050405020304" pitchFamily="18" charset="0"/>
                <a:cs typeface="Times New Roman" panose="02020603050405020304" pitchFamily="18" charset="0"/>
              </a:rPr>
              <a:t> </a:t>
            </a:r>
            <a:r>
              <a:rPr lang="mn-MN" dirty="0" smtClean="0">
                <a:solidFill>
                  <a:schemeClr val="tx1">
                    <a:lumMod val="50000"/>
                  </a:schemeClr>
                </a:solidFill>
                <a:latin typeface="Times New Roman" panose="02020603050405020304" pitchFamily="18" charset="0"/>
                <a:cs typeface="Times New Roman" panose="02020603050405020304" pitchFamily="18" charset="0"/>
              </a:rPr>
              <a:t>тогоонуудад чийг сорох агааржуулалт хийж өгснөөр үйлдвэрлэлийн технологийн горим сайжирсан</a:t>
            </a:r>
          </a:p>
          <a:p>
            <a:pPr marL="285750" indent="-285750" algn="just">
              <a:buFont typeface="Arial" panose="020B0604020202020204" pitchFamily="34" charset="0"/>
              <a:buChar char="•"/>
            </a:pPr>
            <a:endParaRPr lang="mn-MN" dirty="0" smtClean="0">
              <a:solidFill>
                <a:schemeClr val="tx1">
                  <a:lumMod val="50000"/>
                </a:schemeClr>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mn-MN" dirty="0" smtClean="0">
              <a:solidFill>
                <a:schemeClr val="tx1">
                  <a:lumMod val="50000"/>
                </a:schemeClr>
              </a:solidFill>
              <a:latin typeface="Times New Roman" panose="02020603050405020304" pitchFamily="18" charset="0"/>
              <a:cs typeface="Times New Roman" panose="02020603050405020304" pitchFamily="18" charset="0"/>
            </a:endParaRPr>
          </a:p>
        </p:txBody>
      </p:sp>
      <p:sp>
        <p:nvSpPr>
          <p:cNvPr id="22" name="Title 3">
            <a:extLst>
              <a:ext uri="{FF2B5EF4-FFF2-40B4-BE49-F238E27FC236}">
                <a16:creationId xmlns:a16="http://schemas.microsoft.com/office/drawing/2014/main" xmlns="" id="{1ABE11BF-33A5-4653-A144-CCCBACF58C30}"/>
              </a:ext>
            </a:extLst>
          </p:cNvPr>
          <p:cNvSpPr>
            <a:spLocks noGrp="1"/>
          </p:cNvSpPr>
          <p:nvPr>
            <p:ph type="title"/>
          </p:nvPr>
        </p:nvSpPr>
        <p:spPr>
          <a:xfrm>
            <a:off x="758368" y="1099431"/>
            <a:ext cx="10232574" cy="718997"/>
          </a:xfrm>
        </p:spPr>
        <p:txBody>
          <a:bodyPr anchor="t">
            <a:noAutofit/>
          </a:bodyPr>
          <a:lstStyle/>
          <a:p>
            <a:pPr algn="ctr"/>
            <a:r>
              <a:rPr lang="mn-MN" sz="2400" dirty="0" smtClean="0">
                <a:solidFill>
                  <a:srgbClr val="002774"/>
                </a:solidFill>
                <a:latin typeface="Times New Roman" panose="02020603050405020304" pitchFamily="18" charset="0"/>
                <a:cs typeface="Times New Roman" panose="02020603050405020304" pitchFamily="18" charset="0"/>
              </a:rPr>
              <a:t>Үйлдвэрлэлийн өргөтгөл шинэчлэл, ажиллах орчин - Дархан нэхий</a:t>
            </a:r>
            <a:endParaRPr lang="en-US" sz="2400" dirty="0">
              <a:solidFill>
                <a:srgbClr val="002774"/>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990942" y="261254"/>
            <a:ext cx="914400" cy="914400"/>
          </a:xfrm>
          <a:prstGeom prst="rect">
            <a:avLst/>
          </a:prstGeom>
        </p:spPr>
      </p:pic>
      <p:grpSp>
        <p:nvGrpSpPr>
          <p:cNvPr id="24" name="Group 23"/>
          <p:cNvGrpSpPr/>
          <p:nvPr/>
        </p:nvGrpSpPr>
        <p:grpSpPr>
          <a:xfrm>
            <a:off x="0" y="26897"/>
            <a:ext cx="7772400" cy="638175"/>
            <a:chOff x="0" y="26897"/>
            <a:chExt cx="7772400" cy="638175"/>
          </a:xfrm>
        </p:grpSpPr>
        <p:pic>
          <p:nvPicPr>
            <p:cNvPr id="25" name="Picture 4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26897"/>
              <a:ext cx="7772400" cy="638175"/>
            </a:xfrm>
            <a:prstGeom prst="rect">
              <a:avLst/>
            </a:prstGeom>
            <a:noFill/>
            <a:extLst>
              <a:ext uri="{909E8E84-426E-40DD-AFC4-6F175D3DCCD1}">
                <a14:hiddenFill xmlns:a14="http://schemas.microsoft.com/office/drawing/2010/main" xmlns="">
                  <a:solidFill>
                    <a:srgbClr val="FFFFFF"/>
                  </a:solidFill>
                </a14:hiddenFill>
              </a:ext>
            </a:extLst>
          </p:spPr>
        </p:pic>
        <p:sp>
          <p:nvSpPr>
            <p:cNvPr id="26" name="Rectangle 3"/>
            <p:cNvSpPr>
              <a:spLocks noChangeArrowheads="1"/>
            </p:cNvSpPr>
            <p:nvPr/>
          </p:nvSpPr>
          <p:spPr bwMode="auto">
            <a:xfrm>
              <a:off x="841188" y="219027"/>
              <a:ext cx="2674130"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ҮЙЛ АЖИЛЛАГААНЫ ТАЙЛАН 2018 </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xmlns="" val="3891516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8"/>
          </p:nvPr>
        </p:nvSpPr>
        <p:spPr/>
        <p:txBody>
          <a:bodyPr/>
          <a:lstStyle/>
          <a:p>
            <a:fld id="{8699F50C-BE38-4BD0-BA84-9B090E1F2B9B}" type="slidenum">
              <a:rPr lang="en-IN" smtClean="0"/>
              <a:pPr/>
              <a:t>16</a:t>
            </a:fld>
            <a:endParaRPr lang="en-IN" dirty="0"/>
          </a:p>
        </p:txBody>
      </p:sp>
      <p:sp>
        <p:nvSpPr>
          <p:cNvPr id="9" name="Title 8"/>
          <p:cNvSpPr>
            <a:spLocks noGrp="1"/>
          </p:cNvSpPr>
          <p:nvPr>
            <p:ph type="title"/>
          </p:nvPr>
        </p:nvSpPr>
        <p:spPr/>
        <p:txBody>
          <a:bodyPr>
            <a:normAutofit fontScale="90000"/>
          </a:bodyPr>
          <a:lstStyle/>
          <a:p>
            <a:pPr algn="ctr"/>
            <a:r>
              <a:rPr lang="mn-MN" dirty="0" smtClean="0">
                <a:latin typeface="Times New Roman Mon" panose="02020500000000000000" pitchFamily="18" charset="0"/>
              </a:rPr>
              <a:t>2018 оны нэгдсэн төсвийн гүйцэтгэл</a:t>
            </a:r>
            <a:br>
              <a:rPr lang="mn-MN" dirty="0" smtClean="0">
                <a:latin typeface="Times New Roman Mon" panose="02020500000000000000" pitchFamily="18" charset="0"/>
              </a:rPr>
            </a:br>
            <a:r>
              <a:rPr lang="en-US" dirty="0" smtClean="0">
                <a:latin typeface="Times New Roman Mon" panose="02020500000000000000" pitchFamily="18" charset="0"/>
              </a:rPr>
              <a:t>(</a:t>
            </a:r>
            <a:r>
              <a:rPr lang="mn-MN" dirty="0" smtClean="0">
                <a:latin typeface="Times New Roman Mon" panose="02020500000000000000" pitchFamily="18" charset="0"/>
              </a:rPr>
              <a:t>сая төгрөг</a:t>
            </a:r>
            <a:r>
              <a:rPr lang="en-US" dirty="0" smtClean="0">
                <a:latin typeface="Times New Roman Mon" panose="02020500000000000000" pitchFamily="18" charset="0"/>
              </a:rPr>
              <a:t>)</a:t>
            </a:r>
            <a:endParaRPr lang="en-US" dirty="0">
              <a:latin typeface="Times New Roman Mon" panose="02020500000000000000" pitchFamily="18" charset="0"/>
            </a:endParaRPr>
          </a:p>
        </p:txBody>
      </p:sp>
      <p:graphicFrame>
        <p:nvGraphicFramePr>
          <p:cNvPr id="20" name="Content Placeholder 19"/>
          <p:cNvGraphicFramePr>
            <a:graphicFrameLocks noGrp="1"/>
          </p:cNvGraphicFramePr>
          <p:nvPr>
            <p:ph sz="half" idx="13"/>
            <p:extLst>
              <p:ext uri="{D42A27DB-BD31-4B8C-83A1-F6EECF244321}">
                <p14:modId xmlns:p14="http://schemas.microsoft.com/office/powerpoint/2010/main" xmlns="" val="1014860990"/>
              </p:ext>
            </p:extLst>
          </p:nvPr>
        </p:nvGraphicFramePr>
        <p:xfrm>
          <a:off x="520700" y="1670756"/>
          <a:ext cx="10835922" cy="4447469"/>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990942" y="261254"/>
            <a:ext cx="914400" cy="914400"/>
          </a:xfrm>
          <a:prstGeom prst="rect">
            <a:avLst/>
          </a:prstGeom>
        </p:spPr>
      </p:pic>
      <p:graphicFrame>
        <p:nvGraphicFramePr>
          <p:cNvPr id="2" name="Diagram 1"/>
          <p:cNvGraphicFramePr/>
          <p:nvPr>
            <p:extLst>
              <p:ext uri="{D42A27DB-BD31-4B8C-83A1-F6EECF244321}">
                <p14:modId xmlns:p14="http://schemas.microsoft.com/office/powerpoint/2010/main" xmlns="" val="682289314"/>
              </p:ext>
            </p:extLst>
          </p:nvPr>
        </p:nvGraphicFramePr>
        <p:xfrm>
          <a:off x="2032000" y="1670756"/>
          <a:ext cx="8625490" cy="36579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950545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3"/>
          </p:nvPr>
        </p:nvSpPr>
        <p:spPr>
          <a:xfrm>
            <a:off x="520697" y="1466850"/>
            <a:ext cx="10410061" cy="4651376"/>
          </a:xfrm>
        </p:spPr>
        <p:txBody>
          <a:bodyPr>
            <a:normAutofit fontScale="85000" lnSpcReduction="20000"/>
          </a:bodyPr>
          <a:lstStyle/>
          <a:p>
            <a:pPr marL="457200" lvl="0" indent="-457200">
              <a:buAutoNum type="arabicPeriod"/>
            </a:pPr>
            <a:r>
              <a:rPr lang="mn-MN" dirty="0" smtClean="0">
                <a:latin typeface="Times New Roman Mon" panose="02020500000000000000" pitchFamily="18" charset="0"/>
              </a:rPr>
              <a:t>Улсын өмнө хүлээсэн үүрэг:</a:t>
            </a:r>
          </a:p>
          <a:p>
            <a:pPr marL="0" lvl="0" indent="0">
              <a:buNone/>
            </a:pPr>
            <a:r>
              <a:rPr lang="mn-MN" dirty="0" smtClean="0">
                <a:latin typeface="Times New Roman Mon" panose="02020500000000000000" pitchFamily="18" charset="0"/>
              </a:rPr>
              <a:t>Улс </a:t>
            </a:r>
            <a:r>
              <a:rPr lang="mn-MN" dirty="0">
                <a:latin typeface="Times New Roman Mon" panose="02020500000000000000" pitchFamily="18" charset="0"/>
              </a:rPr>
              <a:t>орон нутгийн татварт			</a:t>
            </a:r>
            <a:r>
              <a:rPr lang="mn-MN" dirty="0" smtClean="0">
                <a:latin typeface="Times New Roman Mon" panose="02020500000000000000" pitchFamily="18" charset="0"/>
              </a:rPr>
              <a:t>			</a:t>
            </a:r>
            <a:r>
              <a:rPr lang="en-US" dirty="0" smtClean="0">
                <a:latin typeface="Times New Roman Mon" panose="02020500000000000000" pitchFamily="18" charset="0"/>
              </a:rPr>
              <a:t>991</a:t>
            </a:r>
            <a:r>
              <a:rPr lang="mn-MN" dirty="0">
                <a:latin typeface="Times New Roman Mon" panose="02020500000000000000" pitchFamily="18" charset="0"/>
              </a:rPr>
              <a:t>,</a:t>
            </a:r>
            <a:r>
              <a:rPr lang="en-US" dirty="0">
                <a:latin typeface="Times New Roman Mon" panose="02020500000000000000" pitchFamily="18" charset="0"/>
              </a:rPr>
              <a:t>1</a:t>
            </a:r>
            <a:r>
              <a:rPr lang="mn-MN" dirty="0">
                <a:latin typeface="Times New Roman Mon" panose="02020500000000000000" pitchFamily="18" charset="0"/>
              </a:rPr>
              <a:t> сая төгрөг</a:t>
            </a:r>
            <a:endParaRPr lang="en-US" dirty="0">
              <a:latin typeface="Times New Roman Mon" panose="02020500000000000000" pitchFamily="18" charset="0"/>
            </a:endParaRPr>
          </a:p>
          <a:p>
            <a:pPr marL="0" indent="0">
              <a:buNone/>
            </a:pPr>
            <a:r>
              <a:rPr lang="mn-MN" dirty="0" smtClean="0">
                <a:latin typeface="Times New Roman Mon" panose="02020500000000000000" pitchFamily="18" charset="0"/>
              </a:rPr>
              <a:t>НДШимтгэлд </a:t>
            </a:r>
            <a:r>
              <a:rPr lang="mn-MN" dirty="0">
                <a:latin typeface="Times New Roman Mon" panose="02020500000000000000" pitchFamily="18" charset="0"/>
              </a:rPr>
              <a:t>			</a:t>
            </a:r>
            <a:r>
              <a:rPr lang="mn-MN" dirty="0" smtClean="0">
                <a:latin typeface="Times New Roman Mon" panose="02020500000000000000" pitchFamily="18" charset="0"/>
              </a:rPr>
              <a:t>	</a:t>
            </a:r>
            <a:r>
              <a:rPr lang="mn-MN" dirty="0">
                <a:latin typeface="Times New Roman Mon" panose="02020500000000000000" pitchFamily="18" charset="0"/>
              </a:rPr>
              <a:t>			</a:t>
            </a:r>
            <a:r>
              <a:rPr lang="en-US" dirty="0">
                <a:latin typeface="Times New Roman Mon" panose="02020500000000000000" pitchFamily="18" charset="0"/>
              </a:rPr>
              <a:t>	</a:t>
            </a:r>
            <a:r>
              <a:rPr lang="en-US" dirty="0" smtClean="0">
                <a:latin typeface="Times New Roman Mon" panose="02020500000000000000" pitchFamily="18" charset="0"/>
              </a:rPr>
              <a:t>776</a:t>
            </a:r>
            <a:r>
              <a:rPr lang="mn-MN" dirty="0">
                <a:latin typeface="Times New Roman Mon" panose="02020500000000000000" pitchFamily="18" charset="0"/>
              </a:rPr>
              <a:t>,</a:t>
            </a:r>
            <a:r>
              <a:rPr lang="en-US" dirty="0">
                <a:latin typeface="Times New Roman Mon" panose="02020500000000000000" pitchFamily="18" charset="0"/>
              </a:rPr>
              <a:t>5</a:t>
            </a:r>
            <a:r>
              <a:rPr lang="mn-MN" dirty="0">
                <a:latin typeface="Times New Roman Mon" panose="02020500000000000000" pitchFamily="18" charset="0"/>
              </a:rPr>
              <a:t> сая </a:t>
            </a:r>
            <a:r>
              <a:rPr lang="mn-MN" dirty="0" smtClean="0">
                <a:latin typeface="Times New Roman Mon" panose="02020500000000000000" pitchFamily="18" charset="0"/>
              </a:rPr>
              <a:t>төгрөг</a:t>
            </a:r>
          </a:p>
          <a:p>
            <a:pPr marL="0" lvl="0" indent="0">
              <a:buNone/>
            </a:pPr>
            <a:r>
              <a:rPr lang="mn-MN" dirty="0" smtClean="0">
                <a:latin typeface="Times New Roman Mon" panose="02020500000000000000" pitchFamily="18" charset="0"/>
              </a:rPr>
              <a:t>2. Нийгмийн өмнө хүлээсэн үүрэг:</a:t>
            </a:r>
            <a:endParaRPr lang="en-US" dirty="0" smtClean="0">
              <a:latin typeface="Times New Roman Mon" panose="02020500000000000000" pitchFamily="18" charset="0"/>
            </a:endParaRPr>
          </a:p>
          <a:p>
            <a:pPr lvl="0"/>
            <a:r>
              <a:rPr lang="mn-MN" dirty="0" smtClean="0">
                <a:latin typeface="Times New Roman Mon" panose="02020500000000000000" pitchFamily="18" charset="0"/>
              </a:rPr>
              <a:t>ДУА-ийн </a:t>
            </a:r>
            <a:r>
              <a:rPr lang="mn-MN" dirty="0">
                <a:latin typeface="Times New Roman Mon" panose="02020500000000000000" pitchFamily="18" charset="0"/>
              </a:rPr>
              <a:t>өсвөрийн сагсан бөмбөгчдийн аварга шалгаруулах “БАГА ОЛИМП “ тэмцээнийг 3 сая төгрөгөөр ивээн тэтгэж явуулсан</a:t>
            </a:r>
            <a:endParaRPr lang="en-US" dirty="0">
              <a:latin typeface="Times New Roman Mon" panose="02020500000000000000" pitchFamily="18" charset="0"/>
            </a:endParaRPr>
          </a:p>
          <a:p>
            <a:pPr lvl="0"/>
            <a:r>
              <a:rPr lang="mn-MN" dirty="0" smtClean="0">
                <a:latin typeface="Times New Roman Mon" panose="02020500000000000000" pitchFamily="18" charset="0"/>
              </a:rPr>
              <a:t>Хамтын </a:t>
            </a:r>
            <a:r>
              <a:rPr lang="mn-MN" dirty="0">
                <a:latin typeface="Times New Roman Mon" panose="02020500000000000000" pitchFamily="18" charset="0"/>
              </a:rPr>
              <a:t>гэрээний дагуу буцалтгүй </a:t>
            </a:r>
            <a:r>
              <a:rPr lang="mn-MN" dirty="0" smtClean="0">
                <a:latin typeface="Times New Roman Mon" panose="02020500000000000000" pitchFamily="18" charset="0"/>
              </a:rPr>
              <a:t>тусламжинд</a:t>
            </a:r>
            <a:r>
              <a:rPr lang="mn-MN" dirty="0">
                <a:latin typeface="Times New Roman Mon" panose="02020500000000000000" pitchFamily="18" charset="0"/>
              </a:rPr>
              <a:t>	</a:t>
            </a:r>
            <a:r>
              <a:rPr lang="mn-MN" dirty="0" smtClean="0">
                <a:latin typeface="Times New Roman Mon" panose="02020500000000000000" pitchFamily="18" charset="0"/>
              </a:rPr>
              <a:t>27,3 сая төгрөг</a:t>
            </a:r>
          </a:p>
          <a:p>
            <a:pPr lvl="0"/>
            <a:r>
              <a:rPr lang="mn-MN" dirty="0" smtClean="0">
                <a:latin typeface="Times New Roman Mon" panose="02020500000000000000" pitchFamily="18" charset="0"/>
              </a:rPr>
              <a:t>Ахмадын зөвлөлийн үйл ажиллагаанд</a:t>
            </a:r>
            <a:r>
              <a:rPr lang="en-US" dirty="0" smtClean="0">
                <a:latin typeface="Times New Roman Mon" panose="02020500000000000000" pitchFamily="18" charset="0"/>
              </a:rPr>
              <a:t> </a:t>
            </a:r>
            <a:r>
              <a:rPr lang="mn-MN" dirty="0" smtClean="0">
                <a:latin typeface="Times New Roman Mon" panose="02020500000000000000" pitchFamily="18" charset="0"/>
              </a:rPr>
              <a:t>		9,7 сая төгрөг</a:t>
            </a:r>
          </a:p>
          <a:p>
            <a:pPr lvl="0"/>
            <a:r>
              <a:rPr lang="mn-MN" dirty="0" smtClean="0">
                <a:latin typeface="Times New Roman Mon" panose="02020500000000000000" pitchFamily="18" charset="0"/>
              </a:rPr>
              <a:t>Хандивын аянд нэгдэж урлагын тоглолт үзэх болон 3 удаа зохион байгуулж </a:t>
            </a:r>
          </a:p>
          <a:p>
            <a:pPr lvl="0"/>
            <a:r>
              <a:rPr lang="mn-MN" dirty="0" smtClean="0">
                <a:latin typeface="Times New Roman Mon" panose="02020500000000000000" pitchFamily="18" charset="0"/>
              </a:rPr>
              <a:t>Ажилтнуудын байрны гадна засвар, тохижилтын ажилд 49,5 сая төгрөг</a:t>
            </a:r>
          </a:p>
          <a:p>
            <a:r>
              <a:rPr lang="mn-MN" dirty="0" smtClean="0">
                <a:latin typeface="Times New Roman Mon" panose="02020500000000000000" pitchFamily="18" charset="0"/>
              </a:rPr>
              <a:t>ЗГ-ын ЖДҮ-ийн хөгжүүлэх хөтөлбөрийн хүрээнд улсын </a:t>
            </a:r>
            <a:r>
              <a:rPr lang="mn-MN" dirty="0">
                <a:latin typeface="Times New Roman Mon" panose="02020500000000000000" pitchFamily="18" charset="0"/>
              </a:rPr>
              <a:t>хэмжээнд 6 </a:t>
            </a:r>
            <a:r>
              <a:rPr lang="mn-MN" dirty="0" smtClean="0">
                <a:latin typeface="Times New Roman Mon" panose="02020500000000000000" pitchFamily="18" charset="0"/>
              </a:rPr>
              <a:t>цэг нээж 200 гаруй жижиг үйлдвэрлэгчдийг хямд үнэтэй арьс, ширээр хангаж ажиллаж байна</a:t>
            </a:r>
          </a:p>
          <a:p>
            <a:r>
              <a:rPr lang="mn-MN" dirty="0" smtClean="0">
                <a:latin typeface="Times New Roman Mon" panose="02020500000000000000" pitchFamily="18" charset="0"/>
              </a:rPr>
              <a:t>Говь-Алтай Ховд аймгийн 5 цэгт Хайлаас модны 5 шуудай үр суулгаж ойжуулах ажил хийлээ. Цаашид говийн баян бүрдүүдийг ойжуулах моджуулах ажлыг жил бүр хийхээр төлөвлөн ажиллаж байна</a:t>
            </a:r>
          </a:p>
          <a:p>
            <a:pPr lvl="0"/>
            <a:endParaRPr lang="en-US" dirty="0">
              <a:latin typeface="Times New Roman Mon" panose="02020500000000000000" pitchFamily="18" charset="0"/>
            </a:endParaRPr>
          </a:p>
          <a:p>
            <a:endParaRPr lang="en-US" dirty="0">
              <a:latin typeface="Times New Roman Mon" panose="02020500000000000000" pitchFamily="18" charset="0"/>
            </a:endParaRPr>
          </a:p>
        </p:txBody>
      </p:sp>
      <p:sp>
        <p:nvSpPr>
          <p:cNvPr id="7" name="Footer Placeholder 6"/>
          <p:cNvSpPr>
            <a:spLocks noGrp="1"/>
          </p:cNvSpPr>
          <p:nvPr>
            <p:ph type="ftr" sz="quarter" idx="17"/>
          </p:nvPr>
        </p:nvSpPr>
        <p:spPr/>
        <p:txBody>
          <a:bodyPr/>
          <a:lstStyle/>
          <a:p>
            <a:r>
              <a:rPr lang="en-IN" smtClean="0"/>
              <a:t>Add a footer</a:t>
            </a:r>
            <a:endParaRPr lang="en-IN" dirty="0"/>
          </a:p>
        </p:txBody>
      </p:sp>
      <p:sp>
        <p:nvSpPr>
          <p:cNvPr id="8" name="Slide Number Placeholder 7"/>
          <p:cNvSpPr>
            <a:spLocks noGrp="1"/>
          </p:cNvSpPr>
          <p:nvPr>
            <p:ph type="sldNum" sz="quarter" idx="18"/>
          </p:nvPr>
        </p:nvSpPr>
        <p:spPr/>
        <p:txBody>
          <a:bodyPr/>
          <a:lstStyle/>
          <a:p>
            <a:fld id="{8699F50C-BE38-4BD0-BA84-9B090E1F2B9B}" type="slidenum">
              <a:rPr lang="en-IN" smtClean="0"/>
              <a:pPr/>
              <a:t>17</a:t>
            </a:fld>
            <a:endParaRPr lang="en-IN" dirty="0"/>
          </a:p>
        </p:txBody>
      </p:sp>
      <p:sp>
        <p:nvSpPr>
          <p:cNvPr id="9" name="Title 8"/>
          <p:cNvSpPr>
            <a:spLocks noGrp="1"/>
          </p:cNvSpPr>
          <p:nvPr>
            <p:ph type="title"/>
          </p:nvPr>
        </p:nvSpPr>
        <p:spPr>
          <a:xfrm>
            <a:off x="518678" y="381000"/>
            <a:ext cx="9615922" cy="714375"/>
          </a:xfrm>
        </p:spPr>
        <p:txBody>
          <a:bodyPr>
            <a:normAutofit/>
          </a:bodyPr>
          <a:lstStyle/>
          <a:p>
            <a:r>
              <a:rPr lang="mn-MN" dirty="0" smtClean="0"/>
              <a:t>Нийгмийн хариуцлагын талаар</a:t>
            </a:r>
            <a:endParaRPr lang="en-US" dirty="0">
              <a:solidFill>
                <a:srgbClr val="FFFF00"/>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990942" y="261254"/>
            <a:ext cx="914400" cy="914400"/>
          </a:xfrm>
          <a:prstGeom prst="rect">
            <a:avLst/>
          </a:prstGeom>
        </p:spPr>
      </p:pic>
    </p:spTree>
    <p:extLst>
      <p:ext uri="{BB962C8B-B14F-4D97-AF65-F5344CB8AC3E}">
        <p14:creationId xmlns:p14="http://schemas.microsoft.com/office/powerpoint/2010/main" xmlns="" val="2220937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3"/>
          </p:nvPr>
        </p:nvSpPr>
        <p:spPr>
          <a:xfrm>
            <a:off x="520697" y="1857376"/>
            <a:ext cx="10766427" cy="4260850"/>
          </a:xfrm>
        </p:spPr>
        <p:txBody>
          <a:bodyPr/>
          <a:lstStyle/>
          <a:p>
            <a:pPr marL="0" lvl="0" indent="0">
              <a:buNone/>
            </a:pPr>
            <a:r>
              <a:rPr lang="mn-MN" dirty="0">
                <a:latin typeface="Times New Roman Mon" panose="02020500000000000000" pitchFamily="18" charset="0"/>
              </a:rPr>
              <a:t>3. Ажилтнуудын өмнө хүлээсэн </a:t>
            </a:r>
            <a:r>
              <a:rPr lang="mn-MN" dirty="0" smtClean="0">
                <a:latin typeface="Times New Roman Mon" panose="02020500000000000000" pitchFamily="18" charset="0"/>
              </a:rPr>
              <a:t>үүрэг</a:t>
            </a:r>
            <a:endParaRPr lang="mn-MN" dirty="0">
              <a:latin typeface="Times New Roman Mon" panose="02020500000000000000" pitchFamily="18" charset="0"/>
            </a:endParaRPr>
          </a:p>
          <a:p>
            <a:pPr lvl="0"/>
            <a:r>
              <a:rPr lang="mn-MN" dirty="0">
                <a:latin typeface="Times New Roman Mon" panose="02020500000000000000" pitchFamily="18" charset="0"/>
              </a:rPr>
              <a:t>Ажиллагсдын эмчилгээний зардалд 2 </a:t>
            </a:r>
            <a:r>
              <a:rPr lang="mn-MN" dirty="0" smtClean="0">
                <a:latin typeface="Times New Roman Mon" panose="02020500000000000000" pitchFamily="18" charset="0"/>
              </a:rPr>
              <a:t>хүнд</a:t>
            </a:r>
            <a:r>
              <a:rPr lang="en-US" dirty="0" smtClean="0">
                <a:latin typeface="Times New Roman Mon" panose="02020500000000000000" pitchFamily="18" charset="0"/>
              </a:rPr>
              <a:t> </a:t>
            </a:r>
            <a:r>
              <a:rPr lang="mn-MN" dirty="0" smtClean="0">
                <a:latin typeface="Times New Roman Mon" panose="02020500000000000000" pitchFamily="18" charset="0"/>
              </a:rPr>
              <a:t>нийт 		9,7 сая төгрөг</a:t>
            </a:r>
            <a:endParaRPr lang="mn-MN" dirty="0">
              <a:latin typeface="Times New Roman Mon" panose="02020500000000000000" pitchFamily="18" charset="0"/>
            </a:endParaRPr>
          </a:p>
          <a:p>
            <a:pPr lvl="0"/>
            <a:r>
              <a:rPr lang="mn-MN" dirty="0" smtClean="0">
                <a:latin typeface="Times New Roman Mon" panose="02020500000000000000" pitchFamily="18" charset="0"/>
              </a:rPr>
              <a:t>Ажилтнуудын сургалтын зардал </a:t>
            </a:r>
            <a:r>
              <a:rPr lang="en-US" dirty="0" smtClean="0">
                <a:latin typeface="Times New Roman Mon" panose="02020500000000000000" pitchFamily="18" charset="0"/>
              </a:rPr>
              <a:t>(</a:t>
            </a:r>
            <a:r>
              <a:rPr lang="mn-MN" dirty="0" smtClean="0">
                <a:latin typeface="Times New Roman Mon" panose="02020500000000000000" pitchFamily="18" charset="0"/>
              </a:rPr>
              <a:t>гадаад дотоод</a:t>
            </a:r>
            <a:r>
              <a:rPr lang="en-US" dirty="0" smtClean="0">
                <a:latin typeface="Times New Roman Mon" panose="02020500000000000000" pitchFamily="18" charset="0"/>
              </a:rPr>
              <a:t>)</a:t>
            </a:r>
            <a:r>
              <a:rPr lang="mn-MN" dirty="0" smtClean="0">
                <a:latin typeface="Times New Roman Mon" panose="02020500000000000000" pitchFamily="18" charset="0"/>
              </a:rPr>
              <a:t>		5,0 сая төгрөг</a:t>
            </a:r>
            <a:endParaRPr lang="mn-MN" dirty="0">
              <a:latin typeface="Times New Roman Mon" panose="02020500000000000000" pitchFamily="18" charset="0"/>
            </a:endParaRPr>
          </a:p>
          <a:p>
            <a:pPr lvl="0"/>
            <a:r>
              <a:rPr lang="mn-MN" dirty="0">
                <a:latin typeface="Times New Roman Mon" panose="02020500000000000000" pitchFamily="18" charset="0"/>
              </a:rPr>
              <a:t>Ажиллах орчныг </a:t>
            </a:r>
            <a:r>
              <a:rPr lang="mn-MN" dirty="0" smtClean="0">
                <a:latin typeface="Times New Roman Mon" panose="02020500000000000000" pitchFamily="18" charset="0"/>
              </a:rPr>
              <a:t>сайжруулахад 				27,6 сая төгрөг</a:t>
            </a:r>
            <a:endParaRPr lang="mn-MN" dirty="0">
              <a:latin typeface="Times New Roman Mon" panose="02020500000000000000" pitchFamily="18" charset="0"/>
            </a:endParaRPr>
          </a:p>
          <a:p>
            <a:pPr lvl="0"/>
            <a:r>
              <a:rPr lang="mn-MN" dirty="0">
                <a:latin typeface="Times New Roman Mon" panose="02020500000000000000" pitchFamily="18" charset="0"/>
              </a:rPr>
              <a:t>Ажилтнуудын цалин хөлсний </a:t>
            </a:r>
            <a:r>
              <a:rPr lang="mn-MN" dirty="0" smtClean="0">
                <a:latin typeface="Times New Roman Mon" panose="02020500000000000000" pitchFamily="18" charset="0"/>
              </a:rPr>
              <a:t>нэмэгдэл			229,7 сая төгрөг</a:t>
            </a:r>
          </a:p>
          <a:p>
            <a:pPr lvl="0"/>
            <a:r>
              <a:rPr lang="mn-MN" dirty="0" smtClean="0">
                <a:latin typeface="Times New Roman Mon" panose="02020500000000000000" pitchFamily="18" charset="0"/>
              </a:rPr>
              <a:t>Орон сууцны хөнгөлөлтөнд				</a:t>
            </a:r>
            <a:r>
              <a:rPr lang="mn-MN" dirty="0">
                <a:latin typeface="Times New Roman Mon" panose="02020500000000000000" pitchFamily="18" charset="0"/>
              </a:rPr>
              <a:t>	</a:t>
            </a:r>
            <a:r>
              <a:rPr lang="mn-MN" dirty="0" smtClean="0">
                <a:latin typeface="Times New Roman Mon" panose="02020500000000000000" pitchFamily="18" charset="0"/>
              </a:rPr>
              <a:t>53,7 сая төгрөг</a:t>
            </a:r>
          </a:p>
          <a:p>
            <a:pPr lvl="0"/>
            <a:r>
              <a:rPr lang="mn-MN" dirty="0" smtClean="0">
                <a:latin typeface="Times New Roman Mon" panose="02020500000000000000" pitchFamily="18" charset="0"/>
              </a:rPr>
              <a:t>Хоол, унааны хөнгөлөлт						90,7 сая төгрөг</a:t>
            </a:r>
          </a:p>
          <a:p>
            <a:pPr lvl="0"/>
            <a:r>
              <a:rPr lang="mn-MN" dirty="0" smtClean="0">
                <a:latin typeface="Times New Roman Mon" panose="02020500000000000000" pitchFamily="18" charset="0"/>
              </a:rPr>
              <a:t>Нийт зардлын дүн:						416,4 сая төгрөг</a:t>
            </a:r>
            <a:endParaRPr lang="en-US" dirty="0">
              <a:latin typeface="Times New Roman Mon" panose="02020500000000000000" pitchFamily="18" charset="0"/>
            </a:endParaRPr>
          </a:p>
          <a:p>
            <a:endParaRPr lang="en-US" dirty="0"/>
          </a:p>
        </p:txBody>
      </p:sp>
      <p:sp>
        <p:nvSpPr>
          <p:cNvPr id="8" name="Slide Number Placeholder 7"/>
          <p:cNvSpPr>
            <a:spLocks noGrp="1"/>
          </p:cNvSpPr>
          <p:nvPr>
            <p:ph type="sldNum" sz="quarter" idx="18"/>
          </p:nvPr>
        </p:nvSpPr>
        <p:spPr/>
        <p:txBody>
          <a:bodyPr/>
          <a:lstStyle/>
          <a:p>
            <a:fld id="{8699F50C-BE38-4BD0-BA84-9B090E1F2B9B}" type="slidenum">
              <a:rPr lang="en-IN" smtClean="0"/>
              <a:pPr/>
              <a:t>18</a:t>
            </a:fld>
            <a:endParaRPr lang="en-IN" dirty="0"/>
          </a:p>
        </p:txBody>
      </p:sp>
      <p:sp>
        <p:nvSpPr>
          <p:cNvPr id="9" name="Title 8"/>
          <p:cNvSpPr>
            <a:spLocks noGrp="1"/>
          </p:cNvSpPr>
          <p:nvPr>
            <p:ph type="title"/>
          </p:nvPr>
        </p:nvSpPr>
        <p:spPr>
          <a:xfrm>
            <a:off x="518678" y="609600"/>
            <a:ext cx="8333222" cy="747397"/>
          </a:xfrm>
        </p:spPr>
        <p:txBody>
          <a:bodyPr/>
          <a:lstStyle/>
          <a:p>
            <a:r>
              <a:rPr lang="mn-MN" dirty="0">
                <a:latin typeface="Times New Roman" panose="02020603050405020304" pitchFamily="18" charset="0"/>
                <a:cs typeface="Times New Roman" panose="02020603050405020304" pitchFamily="18" charset="0"/>
              </a:rPr>
              <a:t>Нийгмийн хариуцлагын талаар</a:t>
            </a: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990942" y="261254"/>
            <a:ext cx="914400" cy="914400"/>
          </a:xfrm>
          <a:prstGeom prst="rect">
            <a:avLst/>
          </a:prstGeom>
        </p:spPr>
      </p:pic>
    </p:spTree>
    <p:extLst>
      <p:ext uri="{BB962C8B-B14F-4D97-AF65-F5344CB8AC3E}">
        <p14:creationId xmlns:p14="http://schemas.microsoft.com/office/powerpoint/2010/main" xmlns="" val="562361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3"/>
          </p:nvPr>
        </p:nvSpPr>
        <p:spPr>
          <a:xfrm>
            <a:off x="503956" y="998483"/>
            <a:ext cx="10252405" cy="5357867"/>
          </a:xfrm>
        </p:spPr>
        <p:txBody>
          <a:bodyPr>
            <a:normAutofit lnSpcReduction="10000"/>
          </a:bodyPr>
          <a:lstStyle/>
          <a:p>
            <a:r>
              <a:rPr lang="mn-MN" b="1" dirty="0">
                <a:latin typeface="Times New Roman Mon" panose="02020500000000000000" pitchFamily="18" charset="0"/>
              </a:rPr>
              <a:t>2018 </a:t>
            </a:r>
            <a:r>
              <a:rPr lang="mn-MN" dirty="0">
                <a:latin typeface="Times New Roman Mon" panose="02020500000000000000" pitchFamily="18" charset="0"/>
              </a:rPr>
              <a:t>онд зуны гутал үйлдвэрлэх зориулалтаар 35,5 сая төгрөгөөр ул оёоны машин худалдаж авсан бөгөөд шинэ загварын зуны гутал, шаахай үйлдвэрлэж 6 сарын хугацаанд өртгөө нөхсөн байна. </a:t>
            </a:r>
            <a:endParaRPr lang="en-US" dirty="0">
              <a:latin typeface="Times New Roman Mon" panose="02020500000000000000" pitchFamily="18" charset="0"/>
            </a:endParaRPr>
          </a:p>
          <a:p>
            <a:r>
              <a:rPr lang="mn-MN" dirty="0">
                <a:latin typeface="Times New Roman Mon" panose="02020500000000000000" pitchFamily="18" charset="0"/>
              </a:rPr>
              <a:t>Боловсруулах үйлдвэрт үйлдвэрлэлийн явцуу дамжлагын саатлыг </a:t>
            </a:r>
            <a:r>
              <a:rPr lang="mn-MN" dirty="0" smtClean="0">
                <a:latin typeface="Times New Roman Mon" panose="02020500000000000000" pitchFamily="18" charset="0"/>
              </a:rPr>
              <a:t>арилгах, үйлдвэрлэлийг нэмэгдүүлэхэд 75 сая төгрөг </a:t>
            </a:r>
            <a:endParaRPr lang="en-US" dirty="0">
              <a:latin typeface="Times New Roman Mon" panose="02020500000000000000" pitchFamily="18" charset="0"/>
            </a:endParaRPr>
          </a:p>
          <a:p>
            <a:r>
              <a:rPr lang="mn-MN" dirty="0" smtClean="0">
                <a:latin typeface="Times New Roman Mon" panose="02020500000000000000" pitchFamily="18" charset="0"/>
              </a:rPr>
              <a:t>Ажилтнуудын нийгмийн асуудлыг шийдвэрлэх зорилгоор барьж буй 4-р </a:t>
            </a:r>
            <a:r>
              <a:rPr lang="mn-MN" dirty="0">
                <a:latin typeface="Times New Roman Mon" panose="02020500000000000000" pitchFamily="18" charset="0"/>
              </a:rPr>
              <a:t>ээлжийн 80 айлын орон сууцны </a:t>
            </a:r>
            <a:r>
              <a:rPr lang="mn-MN" dirty="0" smtClean="0">
                <a:latin typeface="Times New Roman Mon" panose="02020500000000000000" pitchFamily="18" charset="0"/>
              </a:rPr>
              <a:t>барилгыг 3,5 тэрбум  төгрөгөөр барьж ашиглалтанд орууллаа.</a:t>
            </a:r>
            <a:endParaRPr lang="en-US" dirty="0">
              <a:latin typeface="Times New Roman Mon" panose="02020500000000000000" pitchFamily="18" charset="0"/>
            </a:endParaRPr>
          </a:p>
          <a:p>
            <a:r>
              <a:rPr lang="mn-MN" dirty="0">
                <a:latin typeface="Times New Roman Mon" panose="02020500000000000000" pitchFamily="18" charset="0"/>
              </a:rPr>
              <a:t>Хөдөө орон нутгийн сүлжээг өргөтгөх зорилгоор </a:t>
            </a:r>
            <a:r>
              <a:rPr lang="mn-MN" dirty="0" smtClean="0">
                <a:latin typeface="Times New Roman Mon" panose="02020500000000000000" pitchFamily="18" charset="0"/>
              </a:rPr>
              <a:t>Увс, Баян-Өлгий, </a:t>
            </a:r>
            <a:r>
              <a:rPr lang="mn-MN" dirty="0">
                <a:latin typeface="Times New Roman Mon" panose="02020500000000000000" pitchFamily="18" charset="0"/>
              </a:rPr>
              <a:t>Баянхонгор аймагт </a:t>
            </a:r>
            <a:r>
              <a:rPr lang="en-US" dirty="0" smtClean="0">
                <a:latin typeface="Times New Roman Mon" panose="02020500000000000000" pitchFamily="18" charset="0"/>
              </a:rPr>
              <a:t>164</a:t>
            </a:r>
            <a:r>
              <a:rPr lang="mn-MN" dirty="0" smtClean="0">
                <a:latin typeface="Times New Roman Mon" panose="02020500000000000000" pitchFamily="18" charset="0"/>
              </a:rPr>
              <a:t> </a:t>
            </a:r>
            <a:r>
              <a:rPr lang="mn-MN" dirty="0">
                <a:latin typeface="Times New Roman Mon" panose="02020500000000000000" pitchFamily="18" charset="0"/>
              </a:rPr>
              <a:t>сая төгрөгөөр </a:t>
            </a:r>
            <a:r>
              <a:rPr lang="mn-MN" dirty="0" smtClean="0">
                <a:latin typeface="Times New Roman Mon" panose="02020500000000000000" pitchFamily="18" charset="0"/>
              </a:rPr>
              <a:t>объет худалдан авлаа. </a:t>
            </a:r>
          </a:p>
          <a:p>
            <a:pPr marL="285750" indent="-285750" algn="just"/>
            <a:r>
              <a:rPr lang="mn-MN" dirty="0">
                <a:latin typeface="Times New Roman" panose="02020603050405020304" pitchFamily="18" charset="0"/>
                <a:cs typeface="Times New Roman" panose="02020603050405020304" pitchFamily="18" charset="0"/>
              </a:rPr>
              <a:t>Нэхий плаза төвийн гадна үүдний хэсэг болон дотор засал, инженерийн шугам сүлжээг шинэчлэн засварласан. Мөн өргөтгөлийн зураг төсвийг гаргуулав. 96,7 сая төгрөгийн санхүүжилт гаргасан</a:t>
            </a:r>
          </a:p>
          <a:p>
            <a:pPr marL="285750" indent="-285750" algn="just"/>
            <a:r>
              <a:rPr lang="mn-MN" dirty="0">
                <a:latin typeface="Times New Roman" panose="02020603050405020304" pitchFamily="18" charset="0"/>
                <a:cs typeface="Times New Roman" panose="02020603050405020304" pitchFamily="18" charset="0"/>
              </a:rPr>
              <a:t>Нэхий трейд ХХК дээр санхүүгийн ажлыг автоматжуулах </a:t>
            </a:r>
            <a:r>
              <a:rPr lang="en-US" dirty="0" err="1">
                <a:latin typeface="Times New Roman" panose="02020603050405020304" pitchFamily="18" charset="0"/>
                <a:cs typeface="Times New Roman" panose="02020603050405020304" pitchFamily="18" charset="0"/>
              </a:rPr>
              <a:t>ERP</a:t>
            </a:r>
            <a:r>
              <a:rPr lang="en-US" dirty="0">
                <a:latin typeface="Times New Roman" panose="02020603050405020304" pitchFamily="18" charset="0"/>
                <a:cs typeface="Times New Roman" panose="02020603050405020304" pitchFamily="18" charset="0"/>
              </a:rPr>
              <a:t> </a:t>
            </a:r>
            <a:r>
              <a:rPr lang="mn-MN" dirty="0">
                <a:latin typeface="Times New Roman" panose="02020603050405020304" pitchFamily="18" charset="0"/>
                <a:cs typeface="Times New Roman" panose="02020603050405020304" pitchFamily="18" charset="0"/>
              </a:rPr>
              <a:t>систем нэвтрүүлж эхэлсэн. 21 сая төгрөгийн урьдчилгаа санхүүжилт гаргасан</a:t>
            </a:r>
            <a:endParaRPr lang="en-US" dirty="0">
              <a:latin typeface="Times New Roman Mon" panose="02020500000000000000" pitchFamily="18" charset="0"/>
            </a:endParaRPr>
          </a:p>
          <a:p>
            <a:endParaRPr lang="en-US" dirty="0">
              <a:latin typeface="Times New Roman Mon" panose="02020500000000000000" pitchFamily="18" charset="0"/>
            </a:endParaRPr>
          </a:p>
        </p:txBody>
      </p:sp>
      <p:sp>
        <p:nvSpPr>
          <p:cNvPr id="7" name="Footer Placeholder 6"/>
          <p:cNvSpPr>
            <a:spLocks noGrp="1"/>
          </p:cNvSpPr>
          <p:nvPr>
            <p:ph type="ftr" sz="quarter" idx="17"/>
          </p:nvPr>
        </p:nvSpPr>
        <p:spPr/>
        <p:txBody>
          <a:bodyPr/>
          <a:lstStyle/>
          <a:p>
            <a:r>
              <a:rPr lang="en-IN" smtClean="0"/>
              <a:t>Add a footer</a:t>
            </a:r>
            <a:endParaRPr lang="en-IN" dirty="0"/>
          </a:p>
        </p:txBody>
      </p:sp>
      <p:sp>
        <p:nvSpPr>
          <p:cNvPr id="8" name="Slide Number Placeholder 7"/>
          <p:cNvSpPr>
            <a:spLocks noGrp="1"/>
          </p:cNvSpPr>
          <p:nvPr>
            <p:ph type="sldNum" sz="quarter" idx="18"/>
          </p:nvPr>
        </p:nvSpPr>
        <p:spPr/>
        <p:txBody>
          <a:bodyPr/>
          <a:lstStyle/>
          <a:p>
            <a:fld id="{8699F50C-BE38-4BD0-BA84-9B090E1F2B9B}" type="slidenum">
              <a:rPr lang="en-IN" smtClean="0"/>
              <a:pPr/>
              <a:t>19</a:t>
            </a:fld>
            <a:endParaRPr lang="en-IN" dirty="0"/>
          </a:p>
        </p:txBody>
      </p:sp>
      <p:sp>
        <p:nvSpPr>
          <p:cNvPr id="9" name="Title 8"/>
          <p:cNvSpPr>
            <a:spLocks noGrp="1"/>
          </p:cNvSpPr>
          <p:nvPr>
            <p:ph type="title"/>
          </p:nvPr>
        </p:nvSpPr>
        <p:spPr>
          <a:xfrm>
            <a:off x="518678" y="209028"/>
            <a:ext cx="8333222" cy="789455"/>
          </a:xfrm>
        </p:spPr>
        <p:txBody>
          <a:bodyPr/>
          <a:lstStyle/>
          <a:p>
            <a:r>
              <a:rPr lang="mn-MN" dirty="0" smtClean="0">
                <a:latin typeface="Times New Roman Mon" panose="02020500000000000000" pitchFamily="18" charset="0"/>
              </a:rPr>
              <a:t>Хөрөнгө оруулалт-үйлдвэрлэл</a:t>
            </a:r>
            <a:endParaRPr lang="en-US" dirty="0">
              <a:latin typeface="Times New Roman Mon" panose="02020500000000000000"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990942" y="261254"/>
            <a:ext cx="914400" cy="914400"/>
          </a:xfrm>
          <a:prstGeom prst="rect">
            <a:avLst/>
          </a:prstGeom>
        </p:spPr>
      </p:pic>
    </p:spTree>
    <p:extLst>
      <p:ext uri="{BB962C8B-B14F-4D97-AF65-F5344CB8AC3E}">
        <p14:creationId xmlns:p14="http://schemas.microsoft.com/office/powerpoint/2010/main" xmlns="" val="2597904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ABE11BF-33A5-4653-A144-CCCBACF58C30}"/>
              </a:ext>
            </a:extLst>
          </p:cNvPr>
          <p:cNvSpPr>
            <a:spLocks noGrp="1"/>
          </p:cNvSpPr>
          <p:nvPr>
            <p:ph type="title"/>
          </p:nvPr>
        </p:nvSpPr>
        <p:spPr>
          <a:xfrm>
            <a:off x="5170615" y="219027"/>
            <a:ext cx="7342622" cy="1215566"/>
          </a:xfrm>
        </p:spPr>
        <p:txBody>
          <a:bodyPr>
            <a:normAutofit/>
          </a:bodyPr>
          <a:lstStyle/>
          <a:p>
            <a:pPr algn="ctr"/>
            <a:r>
              <a:rPr lang="en-US" sz="2800" dirty="0">
                <a:solidFill>
                  <a:schemeClr val="bg1"/>
                </a:solidFill>
                <a:latin typeface="Times New Roman" panose="02020603050405020304" pitchFamily="18" charset="0"/>
                <a:cs typeface="Times New Roman" panose="02020603050405020304" pitchFamily="18" charset="0"/>
              </a:rPr>
              <a:t>КОМПАНИЙН ЕРӨНХИЙ ТАНИЛЦУУЛГА</a:t>
            </a:r>
          </a:p>
        </p:txBody>
      </p:sp>
      <p:pic>
        <p:nvPicPr>
          <p:cNvPr id="13" name="Picture Placeholder 12">
            <a:extLst>
              <a:ext uri="{FF2B5EF4-FFF2-40B4-BE49-F238E27FC236}">
                <a16:creationId xmlns:a16="http://schemas.microsoft.com/office/drawing/2014/main" xmlns="" id="{066FE296-3466-420F-AD6C-D3A37B973B7D}"/>
              </a:ext>
            </a:extLst>
          </p:cNvPr>
          <p:cNvPicPr>
            <a:picLocks noGrp="1" noChangeAspect="1"/>
          </p:cNvPicPr>
          <p:nvPr>
            <p:ph type="pic" sz="quarter" idx="10"/>
          </p:nvPr>
        </p:nvPicPr>
        <p:blipFill>
          <a:blip r:embed="rId2">
            <a:extLst>
              <a:ext uri="{28A0092B-C50C-407E-A947-70E740481C1C}">
                <a14:useLocalDpi xmlns:a14="http://schemas.microsoft.com/office/drawing/2010/main" xmlns="" val="0"/>
              </a:ext>
            </a:extLst>
          </a:blip>
          <a:stretch>
            <a:fillRect/>
          </a:stretch>
        </p:blipFill>
        <p:spPr>
          <a:xfrm>
            <a:off x="4519139" y="1241109"/>
            <a:ext cx="7672862" cy="5115241"/>
          </a:xfrm>
        </p:spPr>
      </p:pic>
      <p:sp>
        <p:nvSpPr>
          <p:cNvPr id="12" name="Slide Number Placeholder 11">
            <a:extLst>
              <a:ext uri="{FF2B5EF4-FFF2-40B4-BE49-F238E27FC236}">
                <a16:creationId xmlns:a16="http://schemas.microsoft.com/office/drawing/2014/main" xmlns="" id="{FBA1BB58-7555-4382-B178-7ED04E137E77}"/>
              </a:ext>
            </a:extLst>
          </p:cNvPr>
          <p:cNvSpPr>
            <a:spLocks noGrp="1"/>
          </p:cNvSpPr>
          <p:nvPr>
            <p:ph type="sldNum" sz="quarter" idx="15"/>
          </p:nvPr>
        </p:nvSpPr>
        <p:spPr/>
        <p:txBody>
          <a:bodyPr/>
          <a:lstStyle/>
          <a:p>
            <a:fld id="{8699F50C-BE38-4BD0-BA84-9B090E1F2B9B}" type="slidenum">
              <a:rPr lang="en-IN" smtClean="0"/>
              <a:pPr/>
              <a:t>2</a:t>
            </a:fld>
            <a:endParaRPr lang="en-IN"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4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26897"/>
            <a:ext cx="7772400" cy="6381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p:cNvSpPr>
            <a:spLocks noChangeArrowheads="1"/>
          </p:cNvSpPr>
          <p:nvPr/>
        </p:nvSpPr>
        <p:spPr bwMode="auto">
          <a:xfrm>
            <a:off x="841188" y="219027"/>
            <a:ext cx="2674130"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ҮЙЛ АЖИЛЛАГААНЫ ТАЙЛАН 2018 </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flipH="1">
            <a:off x="2395930" y="933544"/>
            <a:ext cx="1" cy="5422806"/>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4129" y="1048871"/>
            <a:ext cx="2205318" cy="307777"/>
          </a:xfrm>
          <a:prstGeom prst="rect">
            <a:avLst/>
          </a:prstGeom>
          <a:noFill/>
        </p:spPr>
        <p:txBody>
          <a:bodyPr wrap="square" rtlCol="0">
            <a:spAutoFit/>
          </a:bodyPr>
          <a:lstStyle/>
          <a:p>
            <a:r>
              <a:rPr lang="mn-MN" sz="1400" b="1" dirty="0" smtClean="0">
                <a:solidFill>
                  <a:srgbClr val="0937C9"/>
                </a:solidFill>
                <a:latin typeface="Times New Roman" panose="02020603050405020304" pitchFamily="18" charset="0"/>
                <a:cs typeface="Times New Roman" panose="02020603050405020304" pitchFamily="18" charset="0"/>
              </a:rPr>
              <a:t>Компанийн оноосон нэр</a:t>
            </a:r>
            <a:endParaRPr lang="en-US" sz="1400" b="1" dirty="0">
              <a:solidFill>
                <a:srgbClr val="0937C9"/>
              </a:solidFill>
              <a:latin typeface="Times New Roman" panose="02020603050405020304" pitchFamily="18" charset="0"/>
              <a:cs typeface="Times New Roman" panose="02020603050405020304" pitchFamily="18" charset="0"/>
            </a:endParaRPr>
          </a:p>
        </p:txBody>
      </p:sp>
      <p:graphicFrame>
        <p:nvGraphicFramePr>
          <p:cNvPr id="21" name="Table 20"/>
          <p:cNvGraphicFramePr>
            <a:graphicFrameLocks noGrp="1"/>
          </p:cNvGraphicFramePr>
          <p:nvPr>
            <p:extLst>
              <p:ext uri="{D42A27DB-BD31-4B8C-83A1-F6EECF244321}">
                <p14:modId xmlns:p14="http://schemas.microsoft.com/office/powerpoint/2010/main" xmlns="" val="2762739754"/>
              </p:ext>
            </p:extLst>
          </p:nvPr>
        </p:nvGraphicFramePr>
        <p:xfrm>
          <a:off x="94125" y="933542"/>
          <a:ext cx="5620874" cy="1348686"/>
        </p:xfrm>
        <a:graphic>
          <a:graphicData uri="http://schemas.openxmlformats.org/drawingml/2006/table">
            <a:tbl>
              <a:tblPr firstRow="1" bandRow="1">
                <a:tableStyleId>{2D5ABB26-0587-4C30-8999-92F81FD0307C}</a:tableStyleId>
              </a:tblPr>
              <a:tblGrid>
                <a:gridCol w="2299451">
                  <a:extLst>
                    <a:ext uri="{9D8B030D-6E8A-4147-A177-3AD203B41FA5}">
                      <a16:colId xmlns:a16="http://schemas.microsoft.com/office/drawing/2014/main" xmlns="" val="20000"/>
                    </a:ext>
                  </a:extLst>
                </a:gridCol>
                <a:gridCol w="3321423">
                  <a:extLst>
                    <a:ext uri="{9D8B030D-6E8A-4147-A177-3AD203B41FA5}">
                      <a16:colId xmlns:a16="http://schemas.microsoft.com/office/drawing/2014/main" xmlns="" val="20001"/>
                    </a:ext>
                  </a:extLst>
                </a:gridCol>
              </a:tblGrid>
              <a:tr h="380132">
                <a:tc>
                  <a:txBody>
                    <a:bodyPr/>
                    <a:lstStyle/>
                    <a:p>
                      <a:endParaRPr lang="en-US" sz="1400" b="1" dirty="0">
                        <a:solidFill>
                          <a:schemeClr val="accent1">
                            <a:lumMod val="75000"/>
                            <a:lumOff val="25000"/>
                          </a:schemeClr>
                        </a:solidFill>
                        <a:latin typeface="Times New Roman" panose="02020603050405020304" pitchFamily="18" charset="0"/>
                        <a:cs typeface="Times New Roman" panose="02020603050405020304" pitchFamily="18" charset="0"/>
                      </a:endParaRPr>
                    </a:p>
                  </a:txBody>
                  <a:tcPr/>
                </a:tc>
                <a:tc>
                  <a:txBody>
                    <a:bodyPr/>
                    <a:lstStyle/>
                    <a:p>
                      <a:r>
                        <a:rPr lang="mn-MN" sz="140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Дархан Нэхий</a:t>
                      </a:r>
                      <a:endParaRPr lang="en-US" sz="1400" dirty="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968554">
                <a:tc>
                  <a:txBody>
                    <a:bodyPr/>
                    <a:lstStyle/>
                    <a:p>
                      <a:r>
                        <a:rPr lang="mn-MN" sz="1400" b="1" dirty="0" smtClean="0">
                          <a:solidFill>
                            <a:schemeClr val="accent1">
                              <a:lumMod val="75000"/>
                              <a:lumOff val="25000"/>
                            </a:schemeClr>
                          </a:solidFill>
                          <a:latin typeface="Times New Roman" panose="02020603050405020304" pitchFamily="18" charset="0"/>
                          <a:cs typeface="Times New Roman" panose="02020603050405020304" pitchFamily="18" charset="0"/>
                        </a:rPr>
                        <a:t>Үйл</a:t>
                      </a:r>
                      <a:r>
                        <a:rPr lang="mn-MN" sz="1400" b="1" baseline="0" dirty="0" smtClean="0">
                          <a:solidFill>
                            <a:schemeClr val="accent1">
                              <a:lumMod val="75000"/>
                              <a:lumOff val="25000"/>
                            </a:schemeClr>
                          </a:solidFill>
                          <a:latin typeface="Times New Roman" panose="02020603050405020304" pitchFamily="18" charset="0"/>
                          <a:cs typeface="Times New Roman" panose="02020603050405020304" pitchFamily="18" charset="0"/>
                        </a:rPr>
                        <a:t> ажиллагааны чиглэл</a:t>
                      </a:r>
                      <a:endParaRPr lang="en-US" sz="1400" b="1" dirty="0">
                        <a:solidFill>
                          <a:schemeClr val="accent1">
                            <a:lumMod val="75000"/>
                            <a:lumOff val="25000"/>
                          </a:schemeClr>
                        </a:solidFill>
                        <a:latin typeface="Times New Roman" panose="02020603050405020304" pitchFamily="18" charset="0"/>
                        <a:cs typeface="Times New Roman" panose="02020603050405020304" pitchFamily="18" charset="0"/>
                      </a:endParaRPr>
                    </a:p>
                  </a:txBody>
                  <a:tcPr/>
                </a:tc>
                <a:tc>
                  <a:txBody>
                    <a:bodyPr/>
                    <a:lstStyle/>
                    <a:p>
                      <a:r>
                        <a:rPr lang="mn-MN" sz="140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Хонины нэхий, ямааны арьс,</a:t>
                      </a:r>
                    </a:p>
                    <a:p>
                      <a:r>
                        <a:rPr lang="mn-MN" sz="140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Үхрийн ширэнд боловсруулалт хийж, нэмүү өртөг шингэсэн эцсийн бүтээгдэхүүн үйлдвэрлэх </a:t>
                      </a:r>
                      <a:endParaRPr lang="en-US" sz="1400" dirty="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xmlns="" val="3649047527"/>
              </p:ext>
            </p:extLst>
          </p:nvPr>
        </p:nvGraphicFramePr>
        <p:xfrm>
          <a:off x="94124" y="2282228"/>
          <a:ext cx="5620875" cy="4074123"/>
        </p:xfrm>
        <a:graphic>
          <a:graphicData uri="http://schemas.openxmlformats.org/drawingml/2006/table">
            <a:tbl>
              <a:tblPr firstRow="1" bandRow="1">
                <a:tableStyleId>{2D5ABB26-0587-4C30-8999-92F81FD0307C}</a:tableStyleId>
              </a:tblPr>
              <a:tblGrid>
                <a:gridCol w="2312900">
                  <a:extLst>
                    <a:ext uri="{9D8B030D-6E8A-4147-A177-3AD203B41FA5}">
                      <a16:colId xmlns:a16="http://schemas.microsoft.com/office/drawing/2014/main" xmlns="" val="20000"/>
                    </a:ext>
                  </a:extLst>
                </a:gridCol>
                <a:gridCol w="3307975">
                  <a:extLst>
                    <a:ext uri="{9D8B030D-6E8A-4147-A177-3AD203B41FA5}">
                      <a16:colId xmlns:a16="http://schemas.microsoft.com/office/drawing/2014/main" xmlns="" val="20001"/>
                    </a:ext>
                  </a:extLst>
                </a:gridCol>
              </a:tblGrid>
              <a:tr h="573704">
                <a:tc>
                  <a:txBody>
                    <a:bodyPr/>
                    <a:lstStyle/>
                    <a:p>
                      <a:r>
                        <a:rPr lang="mn-MN" sz="1400" b="1" dirty="0" smtClean="0">
                          <a:solidFill>
                            <a:schemeClr val="accent1">
                              <a:lumMod val="75000"/>
                              <a:lumOff val="25000"/>
                            </a:schemeClr>
                          </a:solidFill>
                          <a:latin typeface="Times New Roman" panose="02020603050405020304" pitchFamily="18" charset="0"/>
                          <a:cs typeface="Times New Roman" panose="02020603050405020304" pitchFamily="18" charset="0"/>
                        </a:rPr>
                        <a:t>Компанийн</a:t>
                      </a:r>
                      <a:r>
                        <a:rPr lang="mn-MN" sz="1400" b="1" baseline="0" dirty="0" smtClean="0">
                          <a:solidFill>
                            <a:schemeClr val="accent1">
                              <a:lumMod val="75000"/>
                              <a:lumOff val="25000"/>
                            </a:schemeClr>
                          </a:solidFill>
                          <a:latin typeface="Times New Roman" panose="02020603050405020304" pitchFamily="18" charset="0"/>
                          <a:cs typeface="Times New Roman" panose="02020603050405020304" pitchFamily="18" charset="0"/>
                        </a:rPr>
                        <a:t> албан ёсны хаяг</a:t>
                      </a:r>
                      <a:endParaRPr lang="en-US" sz="1400" b="1" dirty="0">
                        <a:solidFill>
                          <a:schemeClr val="accent1">
                            <a:lumMod val="75000"/>
                            <a:lumOff val="25000"/>
                          </a:schemeClr>
                        </a:solidFill>
                        <a:latin typeface="Times New Roman" panose="02020603050405020304" pitchFamily="18" charset="0"/>
                        <a:cs typeface="Times New Roman" panose="02020603050405020304" pitchFamily="18" charset="0"/>
                      </a:endParaRPr>
                    </a:p>
                  </a:txBody>
                  <a:tcPr/>
                </a:tc>
                <a:tc>
                  <a:txBody>
                    <a:bodyPr/>
                    <a:lstStyle/>
                    <a:p>
                      <a:r>
                        <a:rPr lang="mn-MN" sz="140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Дархан-Уул аймаг, Дархан сум, Үйлдвэрийн район, Дархан Нэхий ХК</a:t>
                      </a:r>
                      <a:endParaRPr lang="en-US" sz="1400" dirty="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1942419">
                <a:tc>
                  <a:txBody>
                    <a:bodyPr/>
                    <a:lstStyle/>
                    <a:p>
                      <a:r>
                        <a:rPr lang="mn-MN" sz="1400" b="1" dirty="0" smtClean="0">
                          <a:solidFill>
                            <a:schemeClr val="accent1">
                              <a:lumMod val="75000"/>
                              <a:lumOff val="25000"/>
                            </a:schemeClr>
                          </a:solidFill>
                          <a:latin typeface="Times New Roman" panose="02020603050405020304" pitchFamily="18" charset="0"/>
                          <a:cs typeface="Times New Roman" panose="02020603050405020304" pitchFamily="18" charset="0"/>
                        </a:rPr>
                        <a:t>Холбоо барих</a:t>
                      </a:r>
                      <a:endParaRPr lang="en-US" sz="1400" b="1" dirty="0">
                        <a:solidFill>
                          <a:schemeClr val="accent1">
                            <a:lumMod val="75000"/>
                            <a:lumOff val="25000"/>
                          </a:schemeClr>
                        </a:solidFill>
                        <a:latin typeface="Times New Roman" panose="02020603050405020304" pitchFamily="18" charset="0"/>
                        <a:cs typeface="Times New Roman" panose="02020603050405020304" pitchFamily="18" charset="0"/>
                      </a:endParaRPr>
                    </a:p>
                  </a:txBody>
                  <a:tcPr/>
                </a:tc>
                <a:tc>
                  <a:txBody>
                    <a:bodyPr/>
                    <a:lstStyle/>
                    <a:p>
                      <a:r>
                        <a:rPr lang="mn-MN" sz="140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Шуудангийн хаяг: Дархан-213800</a:t>
                      </a:r>
                    </a:p>
                    <a:p>
                      <a:r>
                        <a:rPr lang="mn-MN" sz="140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Шуудангийн хайрцаг: 901,</a:t>
                      </a:r>
                      <a:r>
                        <a:rPr lang="mn-MN"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 Дархан Нэхий</a:t>
                      </a:r>
                    </a:p>
                    <a:p>
                      <a:r>
                        <a:rPr lang="mn-MN"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Утас: </a:t>
                      </a:r>
                      <a:r>
                        <a:rPr lang="en-US"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(976)-70378499</a:t>
                      </a:r>
                    </a:p>
                    <a:p>
                      <a:r>
                        <a:rPr lang="mn-MN"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Факс: </a:t>
                      </a:r>
                      <a:r>
                        <a:rPr lang="en-US"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(976)-70373149</a:t>
                      </a:r>
                    </a:p>
                    <a:p>
                      <a:r>
                        <a:rPr lang="mn-MN"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И-мэйл: </a:t>
                      </a:r>
                      <a:r>
                        <a:rPr lang="en-US"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hlinkClick r:id="rId4"/>
                        </a:rPr>
                        <a:t>Info@nekhii.mn</a:t>
                      </a:r>
                      <a:endParaRPr lang="en-US"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p>
                      <a:r>
                        <a:rPr lang="mn-MN"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Веб хуудас: </a:t>
                      </a:r>
                      <a:r>
                        <a:rPr lang="en-US"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hlinkClick r:id="rId5"/>
                        </a:rPr>
                        <a:t>www.nekhii.mn</a:t>
                      </a:r>
                      <a:endParaRPr lang="en-US"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p>
                      <a:r>
                        <a:rPr lang="mn-MN"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Фэйбүүк: </a:t>
                      </a:r>
                      <a:r>
                        <a:rPr lang="en-US" sz="1400" baseline="0" dirty="0" err="1"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DarkhanNekhii</a:t>
                      </a:r>
                      <a:endParaRPr lang="en-US"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r h="573704">
                <a:tc>
                  <a:txBody>
                    <a:bodyPr/>
                    <a:lstStyle/>
                    <a:p>
                      <a:r>
                        <a:rPr lang="mn-MN" sz="1400" b="1" dirty="0" smtClean="0">
                          <a:solidFill>
                            <a:schemeClr val="accent1">
                              <a:lumMod val="75000"/>
                              <a:lumOff val="25000"/>
                            </a:schemeClr>
                          </a:solidFill>
                          <a:latin typeface="Times New Roman" panose="02020603050405020304" pitchFamily="18" charset="0"/>
                          <a:cs typeface="Times New Roman" panose="02020603050405020304" pitchFamily="18" charset="0"/>
                        </a:rPr>
                        <a:t>Компанийн</a:t>
                      </a:r>
                      <a:r>
                        <a:rPr lang="mn-MN" sz="1400" b="1" baseline="0" dirty="0" smtClean="0">
                          <a:solidFill>
                            <a:schemeClr val="accent1">
                              <a:lumMod val="75000"/>
                              <a:lumOff val="25000"/>
                            </a:schemeClr>
                          </a:solidFill>
                          <a:latin typeface="Times New Roman" panose="02020603050405020304" pitchFamily="18" charset="0"/>
                          <a:cs typeface="Times New Roman" panose="02020603050405020304" pitchFamily="18" charset="0"/>
                        </a:rPr>
                        <a:t> удирдлага</a:t>
                      </a:r>
                      <a:endParaRPr lang="en-US" sz="1400" b="1" dirty="0">
                        <a:solidFill>
                          <a:schemeClr val="accent1">
                            <a:lumMod val="75000"/>
                            <a:lumOff val="25000"/>
                          </a:schemeClr>
                        </a:solidFill>
                        <a:latin typeface="Times New Roman" panose="02020603050405020304" pitchFamily="18" charset="0"/>
                        <a:cs typeface="Times New Roman" panose="02020603050405020304" pitchFamily="18" charset="0"/>
                      </a:endParaRPr>
                    </a:p>
                  </a:txBody>
                  <a:tcPr/>
                </a:tc>
                <a:tc>
                  <a:txBody>
                    <a:bodyPr/>
                    <a:lstStyle/>
                    <a:p>
                      <a:r>
                        <a:rPr lang="mn-MN"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ТУЗ-ын дарга: Р.Сүмбэнхүү</a:t>
                      </a:r>
                    </a:p>
                    <a:p>
                      <a:r>
                        <a:rPr lang="mn-MN"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Ерөнхий захирал: Э.Батсайхан</a:t>
                      </a:r>
                      <a:endParaRPr lang="en-US"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2"/>
                  </a:ext>
                </a:extLst>
              </a:tr>
              <a:tr h="573704">
                <a:tc>
                  <a:txBody>
                    <a:bodyPr/>
                    <a:lstStyle/>
                    <a:p>
                      <a:r>
                        <a:rPr lang="mn-MN" sz="1400" b="1" dirty="0" smtClean="0">
                          <a:solidFill>
                            <a:schemeClr val="accent1">
                              <a:lumMod val="75000"/>
                              <a:lumOff val="25000"/>
                            </a:schemeClr>
                          </a:solidFill>
                          <a:latin typeface="Times New Roman" panose="02020603050405020304" pitchFamily="18" charset="0"/>
                          <a:cs typeface="Times New Roman" panose="02020603050405020304" pitchFamily="18" charset="0"/>
                        </a:rPr>
                        <a:t>Үүсгэн байгуулагдсан огноо</a:t>
                      </a:r>
                      <a:endParaRPr lang="en-US" sz="1400" b="1" dirty="0">
                        <a:solidFill>
                          <a:schemeClr val="accent1">
                            <a:lumMod val="75000"/>
                            <a:lumOff val="25000"/>
                          </a:schemeClr>
                        </a:solidFill>
                        <a:latin typeface="Times New Roman" panose="02020603050405020304" pitchFamily="18" charset="0"/>
                        <a:cs typeface="Times New Roman" panose="02020603050405020304" pitchFamily="18" charset="0"/>
                      </a:endParaRPr>
                    </a:p>
                  </a:txBody>
                  <a:tcPr/>
                </a:tc>
                <a:tc>
                  <a:txBody>
                    <a:bodyPr/>
                    <a:lstStyle/>
                    <a:p>
                      <a:r>
                        <a:rPr lang="mn-MN"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1972 он</a:t>
                      </a:r>
                      <a:endParaRPr lang="en-US"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3"/>
                  </a:ext>
                </a:extLst>
              </a:tr>
              <a:tr h="410592">
                <a:tc>
                  <a:txBody>
                    <a:bodyPr/>
                    <a:lstStyle/>
                    <a:p>
                      <a:r>
                        <a:rPr lang="mn-MN" sz="1400" b="1" dirty="0" smtClean="0">
                          <a:solidFill>
                            <a:schemeClr val="accent1">
                              <a:lumMod val="75000"/>
                              <a:lumOff val="25000"/>
                            </a:schemeClr>
                          </a:solidFill>
                          <a:latin typeface="Times New Roman" panose="02020603050405020304" pitchFamily="18" charset="0"/>
                          <a:cs typeface="Times New Roman" panose="02020603050405020304" pitchFamily="18" charset="0"/>
                        </a:rPr>
                        <a:t>Ажилчдын тоо</a:t>
                      </a:r>
                      <a:endParaRPr lang="en-US" sz="1400" b="1" dirty="0">
                        <a:solidFill>
                          <a:schemeClr val="accent1">
                            <a:lumMod val="75000"/>
                            <a:lumOff val="25000"/>
                          </a:schemeClr>
                        </a:solidFill>
                        <a:latin typeface="Times New Roman" panose="02020603050405020304" pitchFamily="18" charset="0"/>
                        <a:cs typeface="Times New Roman" panose="02020603050405020304" pitchFamily="18" charset="0"/>
                      </a:endParaRPr>
                    </a:p>
                  </a:txBody>
                  <a:tcPr/>
                </a:tc>
                <a:tc>
                  <a:txBody>
                    <a:bodyPr/>
                    <a:lstStyle/>
                    <a:p>
                      <a:r>
                        <a:rPr lang="mn-MN"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rPr>
                        <a:t>450</a:t>
                      </a:r>
                      <a:endParaRPr lang="en-US" sz="1400" baseline="0" dirty="0" smtClean="0">
                        <a:solidFill>
                          <a:schemeClr val="tx1"/>
                        </a:solidFill>
                        <a:effectLst>
                          <a:glow rad="139700">
                            <a:schemeClr val="accent3">
                              <a:satMod val="175000"/>
                              <a:alpha val="40000"/>
                            </a:schemeClr>
                          </a:glo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972005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Placeholder 58">
            <a:extLst>
              <a:ext uri="{FF2B5EF4-FFF2-40B4-BE49-F238E27FC236}">
                <a16:creationId xmlns:a16="http://schemas.microsoft.com/office/drawing/2014/main" xmlns="" id="{3FCCC668-2247-4814-9CC5-9C5D4B447AA3}"/>
              </a:ext>
            </a:extLst>
          </p:cNvPr>
          <p:cNvPicPr>
            <a:picLocks noGrp="1" noChangeAspect="1"/>
          </p:cNvPicPr>
          <p:nvPr>
            <p:ph type="pic" sz="quarter" idx="14"/>
          </p:nvPr>
        </p:nvPicPr>
        <p:blipFill>
          <a:blip r:embed="rId2">
            <a:extLst>
              <a:ext uri="{28A0092B-C50C-407E-A947-70E740481C1C}">
                <a14:useLocalDpi xmlns:a14="http://schemas.microsoft.com/office/drawing/2010/main" xmlns="" val="0"/>
              </a:ext>
            </a:extLst>
          </a:blip>
          <a:stretch>
            <a:fillRect/>
          </a:stretch>
        </p:blipFill>
        <p:spPr>
          <a:xfrm>
            <a:off x="6170177" y="2138272"/>
            <a:ext cx="6021821" cy="4719727"/>
          </a:xfrm>
        </p:spPr>
      </p:pic>
      <p:sp>
        <p:nvSpPr>
          <p:cNvPr id="35" name="Footer Placeholder 34">
            <a:extLst>
              <a:ext uri="{FF2B5EF4-FFF2-40B4-BE49-F238E27FC236}">
                <a16:creationId xmlns:a16="http://schemas.microsoft.com/office/drawing/2014/main" xmlns="" id="{6390A22B-EC07-E942-A46F-F36FDD7FDB9D}"/>
              </a:ext>
            </a:extLst>
          </p:cNvPr>
          <p:cNvSpPr>
            <a:spLocks noGrp="1"/>
          </p:cNvSpPr>
          <p:nvPr>
            <p:ph type="ftr" sz="quarter" idx="15"/>
          </p:nvPr>
        </p:nvSpPr>
        <p:spPr/>
        <p:txBody>
          <a:bodyPr/>
          <a:lstStyle/>
          <a:p>
            <a:r>
              <a:rPr lang="en-IN" dirty="0"/>
              <a:t>Add a footer</a:t>
            </a:r>
          </a:p>
        </p:txBody>
      </p:sp>
      <p:sp>
        <p:nvSpPr>
          <p:cNvPr id="10" name="Slide Number Placeholder 9">
            <a:extLst>
              <a:ext uri="{FF2B5EF4-FFF2-40B4-BE49-F238E27FC236}">
                <a16:creationId xmlns:a16="http://schemas.microsoft.com/office/drawing/2014/main" xmlns="" id="{A267D224-5586-43DC-82CA-8605E158298B}"/>
              </a:ext>
            </a:extLst>
          </p:cNvPr>
          <p:cNvSpPr>
            <a:spLocks noGrp="1"/>
          </p:cNvSpPr>
          <p:nvPr>
            <p:ph type="sldNum" sz="quarter" idx="16"/>
          </p:nvPr>
        </p:nvSpPr>
        <p:spPr/>
        <p:txBody>
          <a:bodyPr/>
          <a:lstStyle/>
          <a:p>
            <a:fld id="{8699F50C-BE38-4BD0-BA84-9B090E1F2B9B}" type="slidenum">
              <a:rPr lang="en-IN" smtClean="0"/>
              <a:pPr/>
              <a:t>3</a:t>
            </a:fld>
            <a:endParaRPr lang="en-IN" dirty="0"/>
          </a:p>
        </p:txBody>
      </p:sp>
      <p:grpSp>
        <p:nvGrpSpPr>
          <p:cNvPr id="9" name="Group 8"/>
          <p:cNvGrpSpPr/>
          <p:nvPr/>
        </p:nvGrpSpPr>
        <p:grpSpPr>
          <a:xfrm>
            <a:off x="0" y="26897"/>
            <a:ext cx="7772400" cy="638175"/>
            <a:chOff x="0" y="26897"/>
            <a:chExt cx="7772400" cy="638175"/>
          </a:xfrm>
        </p:grpSpPr>
        <p:pic>
          <p:nvPicPr>
            <p:cNvPr id="11" name="Picture 4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26897"/>
              <a:ext cx="7772400" cy="638175"/>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3"/>
            <p:cNvSpPr>
              <a:spLocks noChangeArrowheads="1"/>
            </p:cNvSpPr>
            <p:nvPr/>
          </p:nvSpPr>
          <p:spPr bwMode="auto">
            <a:xfrm>
              <a:off x="841188" y="219027"/>
              <a:ext cx="2674130" cy="253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ҮЙЛ АЖИЛЛАГААНЫ ТАЙЛАН 2018 </a:t>
              </a:r>
              <a:endPar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graphicFrame>
        <p:nvGraphicFramePr>
          <p:cNvPr id="7" name="Diagram 6"/>
          <p:cNvGraphicFramePr/>
          <p:nvPr>
            <p:extLst>
              <p:ext uri="{D42A27DB-BD31-4B8C-83A1-F6EECF244321}">
                <p14:modId xmlns:p14="http://schemas.microsoft.com/office/powerpoint/2010/main" xmlns="" val="3735477877"/>
              </p:ext>
            </p:extLst>
          </p:nvPr>
        </p:nvGraphicFramePr>
        <p:xfrm>
          <a:off x="479503" y="665073"/>
          <a:ext cx="11425839" cy="58808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Picture 16"/>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0990942" y="261254"/>
            <a:ext cx="914400" cy="914400"/>
          </a:xfrm>
          <a:prstGeom prst="rect">
            <a:avLst/>
          </a:prstGeom>
        </p:spPr>
      </p:pic>
    </p:spTree>
    <p:extLst>
      <p:ext uri="{BB962C8B-B14F-4D97-AF65-F5344CB8AC3E}">
        <p14:creationId xmlns:p14="http://schemas.microsoft.com/office/powerpoint/2010/main" xmlns="" val="3205466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half" idx="13"/>
            <p:extLst>
              <p:ext uri="{D42A27DB-BD31-4B8C-83A1-F6EECF244321}">
                <p14:modId xmlns:p14="http://schemas.microsoft.com/office/powerpoint/2010/main" xmlns="" val="596317851"/>
              </p:ext>
            </p:extLst>
          </p:nvPr>
        </p:nvGraphicFramePr>
        <p:xfrm>
          <a:off x="520699" y="1456267"/>
          <a:ext cx="10045701" cy="4661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p:cNvSpPr>
            <a:spLocks noGrp="1"/>
          </p:cNvSpPr>
          <p:nvPr>
            <p:ph type="ftr" sz="quarter" idx="17"/>
          </p:nvPr>
        </p:nvSpPr>
        <p:spPr/>
        <p:txBody>
          <a:bodyPr/>
          <a:lstStyle/>
          <a:p>
            <a:r>
              <a:rPr lang="en-IN" smtClean="0"/>
              <a:t>Add a footer</a:t>
            </a:r>
            <a:endParaRPr lang="en-IN" dirty="0"/>
          </a:p>
        </p:txBody>
      </p:sp>
      <p:sp>
        <p:nvSpPr>
          <p:cNvPr id="8" name="Slide Number Placeholder 7"/>
          <p:cNvSpPr>
            <a:spLocks noGrp="1"/>
          </p:cNvSpPr>
          <p:nvPr>
            <p:ph type="sldNum" sz="quarter" idx="18"/>
          </p:nvPr>
        </p:nvSpPr>
        <p:spPr/>
        <p:txBody>
          <a:bodyPr/>
          <a:lstStyle/>
          <a:p>
            <a:fld id="{8699F50C-BE38-4BD0-BA84-9B090E1F2B9B}" type="slidenum">
              <a:rPr lang="en-IN" smtClean="0"/>
              <a:pPr/>
              <a:t>4</a:t>
            </a:fld>
            <a:endParaRPr lang="en-IN" dirty="0"/>
          </a:p>
        </p:txBody>
      </p:sp>
      <p:sp>
        <p:nvSpPr>
          <p:cNvPr id="9" name="Title 8"/>
          <p:cNvSpPr>
            <a:spLocks noGrp="1"/>
          </p:cNvSpPr>
          <p:nvPr>
            <p:ph type="title"/>
          </p:nvPr>
        </p:nvSpPr>
        <p:spPr>
          <a:xfrm>
            <a:off x="518678" y="209029"/>
            <a:ext cx="8333222" cy="762168"/>
          </a:xfrm>
        </p:spPr>
        <p:txBody>
          <a:bodyPr/>
          <a:lstStyle/>
          <a:p>
            <a:r>
              <a:rPr lang="mn-MN" dirty="0" smtClean="0"/>
              <a:t>Ерөнхий бүтэц</a:t>
            </a:r>
            <a:endParaRPr lang="en-US" dirty="0"/>
          </a:p>
        </p:txBody>
      </p:sp>
      <p:cxnSp>
        <p:nvCxnSpPr>
          <p:cNvPr id="14" name="Straight Arrow Connector 13"/>
          <p:cNvCxnSpPr/>
          <p:nvPr/>
        </p:nvCxnSpPr>
        <p:spPr>
          <a:xfrm flipH="1">
            <a:off x="4989689" y="2675466"/>
            <a:ext cx="11289" cy="1738489"/>
          </a:xfrm>
          <a:prstGeom prst="straightConnector1">
            <a:avLst/>
          </a:prstGeom>
          <a:ln w="38100">
            <a:solidFill>
              <a:schemeClr val="bg1"/>
            </a:solidFill>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p:cNvCxnSpPr/>
          <p:nvPr/>
        </p:nvCxnSpPr>
        <p:spPr>
          <a:xfrm flipH="1">
            <a:off x="6101644" y="2675466"/>
            <a:ext cx="11289" cy="1738489"/>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cxnSp>
        <p:nvCxnSpPr>
          <p:cNvPr id="20" name="Straight Arrow Connector 19"/>
          <p:cNvCxnSpPr/>
          <p:nvPr/>
        </p:nvCxnSpPr>
        <p:spPr>
          <a:xfrm flipH="1" flipV="1">
            <a:off x="1320800" y="1919111"/>
            <a:ext cx="3132530" cy="22579"/>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25" name="Straight Arrow Connector 24"/>
          <p:cNvCxnSpPr/>
          <p:nvPr/>
        </p:nvCxnSpPr>
        <p:spPr>
          <a:xfrm>
            <a:off x="1388534" y="1896534"/>
            <a:ext cx="1" cy="1014941"/>
          </a:xfrm>
          <a:prstGeom prst="straightConnector1">
            <a:avLst/>
          </a:prstGeom>
          <a:ln w="28575">
            <a:solidFill>
              <a:schemeClr val="bg1"/>
            </a:solidFill>
            <a:tailEnd type="triangle"/>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p:nvCxnSpPr>
        <p:spPr>
          <a:xfrm>
            <a:off x="6412089" y="2043289"/>
            <a:ext cx="1952978" cy="0"/>
          </a:xfrm>
          <a:prstGeom prst="line">
            <a:avLst/>
          </a:prstGeom>
          <a:ln w="28575"/>
        </p:spPr>
        <p:style>
          <a:lnRef idx="1">
            <a:schemeClr val="accent3"/>
          </a:lnRef>
          <a:fillRef idx="0">
            <a:schemeClr val="accent3"/>
          </a:fillRef>
          <a:effectRef idx="0">
            <a:schemeClr val="accent3"/>
          </a:effectRef>
          <a:fontRef idx="minor">
            <a:schemeClr val="tx1"/>
          </a:fontRef>
        </p:style>
      </p:cxnSp>
      <p:cxnSp>
        <p:nvCxnSpPr>
          <p:cNvPr id="30" name="Straight Arrow Connector 29"/>
          <p:cNvCxnSpPr/>
          <p:nvPr/>
        </p:nvCxnSpPr>
        <p:spPr>
          <a:xfrm flipH="1">
            <a:off x="8353778" y="2066042"/>
            <a:ext cx="11290" cy="665869"/>
          </a:xfrm>
          <a:prstGeom prst="straightConnector1">
            <a:avLst/>
          </a:prstGeom>
          <a:ln w="28575">
            <a:tailEnd type="triangle"/>
          </a:ln>
        </p:spPr>
        <p:style>
          <a:lnRef idx="1">
            <a:schemeClr val="accent3"/>
          </a:lnRef>
          <a:fillRef idx="0">
            <a:schemeClr val="accent3"/>
          </a:fillRef>
          <a:effectRef idx="0">
            <a:schemeClr val="accent3"/>
          </a:effectRef>
          <a:fontRef idx="minor">
            <a:schemeClr val="tx1"/>
          </a:fontRef>
        </p:style>
      </p:cxnSp>
      <p:cxnSp>
        <p:nvCxnSpPr>
          <p:cNvPr id="34" name="Straight Arrow Connector 33"/>
          <p:cNvCxnSpPr/>
          <p:nvPr/>
        </p:nvCxnSpPr>
        <p:spPr>
          <a:xfrm>
            <a:off x="3572935" y="1941335"/>
            <a:ext cx="0" cy="847021"/>
          </a:xfrm>
          <a:prstGeom prst="straightConnector1">
            <a:avLst/>
          </a:prstGeom>
          <a:ln w="28575">
            <a:solidFill>
              <a:schemeClr val="bg1"/>
            </a:solidFill>
            <a:tailEnd type="triangle"/>
          </a:ln>
        </p:spPr>
        <p:style>
          <a:lnRef idx="1">
            <a:schemeClr val="accent3"/>
          </a:lnRef>
          <a:fillRef idx="0">
            <a:schemeClr val="accent3"/>
          </a:fillRef>
          <a:effectRef idx="0">
            <a:schemeClr val="accent3"/>
          </a:effectRef>
          <a:fontRef idx="minor">
            <a:schemeClr val="tx1"/>
          </a:fontRef>
        </p:style>
      </p:cxnSp>
      <p:cxnSp>
        <p:nvCxnSpPr>
          <p:cNvPr id="37" name="Straight Arrow Connector 36"/>
          <p:cNvCxnSpPr/>
          <p:nvPr/>
        </p:nvCxnSpPr>
        <p:spPr>
          <a:xfrm>
            <a:off x="5487106" y="5080617"/>
            <a:ext cx="546805" cy="0"/>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pic>
        <p:nvPicPr>
          <p:cNvPr id="15" name="Picture 1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990942" y="261254"/>
            <a:ext cx="914400" cy="914400"/>
          </a:xfrm>
          <a:prstGeom prst="rect">
            <a:avLst/>
          </a:prstGeom>
        </p:spPr>
      </p:pic>
    </p:spTree>
    <p:extLst>
      <p:ext uri="{BB962C8B-B14F-4D97-AF65-F5344CB8AC3E}">
        <p14:creationId xmlns:p14="http://schemas.microsoft.com/office/powerpoint/2010/main" xmlns="" val="4017041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1378" y="1807780"/>
            <a:ext cx="10746222" cy="4548570"/>
          </a:xfrm>
        </p:spPr>
        <p:style>
          <a:lnRef idx="2">
            <a:schemeClr val="dk1"/>
          </a:lnRef>
          <a:fillRef idx="1">
            <a:schemeClr val="lt1"/>
          </a:fillRef>
          <a:effectRef idx="0">
            <a:schemeClr val="dk1"/>
          </a:effectRef>
          <a:fontRef idx="minor">
            <a:schemeClr val="dk1"/>
          </a:fontRef>
        </p:style>
        <p:txBody>
          <a:bodyPr>
            <a:normAutofit/>
          </a:bodyPr>
          <a:lstStyle/>
          <a:p>
            <a:pPr algn="just"/>
            <a:r>
              <a:rPr lang="mn-MN" dirty="0" smtClean="0">
                <a:latin typeface="Times New Roman Mon" panose="02020500000000000000" pitchFamily="18" charset="0"/>
                <a:cs typeface="Times New Roman" panose="02020603050405020304" pitchFamily="18" charset="0"/>
              </a:rPr>
              <a:t>Дархан нэхий ХК-ийн </a:t>
            </a:r>
            <a:r>
              <a:rPr lang="mn-MN" dirty="0">
                <a:latin typeface="Times New Roman Mon" panose="02020500000000000000" pitchFamily="18" charset="0"/>
                <a:cs typeface="Times New Roman" panose="02020603050405020304" pitchFamily="18" charset="0"/>
              </a:rPr>
              <a:t>засаглалын тогтолцоо нь хувьцаа эзэмшигчид, удирдлагууд болон бусад оролцогч талуудын ашиг сонирхлын тэнцвэрийг хангаж, компанийн зорилт, үйл ажиллагааны үндсэн чиглэлийг тодорхойлох, хэрэгжүүлэх, хянахад чиглэсэн бүтэц, зохицуулалтын нийлбэр юм.</a:t>
            </a:r>
          </a:p>
          <a:p>
            <a:pPr algn="just"/>
            <a:r>
              <a:rPr lang="mn-MN" dirty="0">
                <a:latin typeface="Times New Roman Mon" panose="02020500000000000000" pitchFamily="18" charset="0"/>
                <a:cs typeface="Times New Roman" panose="02020603050405020304" pitchFamily="18" charset="0"/>
              </a:rPr>
              <a:t>Манай компани Компанийн тухай хууль, Монголын компанийн засаглалын кодекс, гаднын компаниудын сайн засаглалын туршлагаас суралцан Сайн засаглалыг нэвтрүүлэх, компанийн засаглалаар манлайлахаар чармайн ажиллаж ирсэн бөгөөд Компанийн засаглалыг хөгжүүлэх үндэсний хөтөлбөрийн хэрэгжилтийг хангуулах ажлын хүрээнд “Компанийн засаглалын кодекс”-ийн хэрэгжилтийг идэвхжүүлэхээр Компанийн засаглалын үндэсний зөвлөл /КЗҮЗ/, Монголын хөрөнгийн бирж /МХБ/-ээс санаачилсан “Сайн засаглалтай хувьцаат компани болохоор хичээж ажиллах “ТУНХАГ БИЧИГ”-т нэгдэн ажиллаж байна</a:t>
            </a:r>
          </a:p>
          <a:p>
            <a:pPr algn="just"/>
            <a:endParaRPr lang="en-US" dirty="0">
              <a:latin typeface="Times New Roman Mon" panose="02020500000000000000" pitchFamily="18" charset="0"/>
              <a:cs typeface="Times New Roman" panose="02020603050405020304" pitchFamily="18" charset="0"/>
            </a:endParaRPr>
          </a:p>
        </p:txBody>
      </p:sp>
      <p:sp>
        <p:nvSpPr>
          <p:cNvPr id="6" name="Footer Placeholder 5"/>
          <p:cNvSpPr>
            <a:spLocks noGrp="1"/>
          </p:cNvSpPr>
          <p:nvPr>
            <p:ph type="ftr" sz="quarter" idx="14"/>
          </p:nvPr>
        </p:nvSpPr>
        <p:spPr/>
        <p:txBody>
          <a:bodyPr/>
          <a:lstStyle/>
          <a:p>
            <a:r>
              <a:rPr lang="en-IN" smtClean="0"/>
              <a:t>Add a footer</a:t>
            </a:r>
            <a:endParaRPr lang="en-IN" dirty="0"/>
          </a:p>
        </p:txBody>
      </p:sp>
      <p:sp>
        <p:nvSpPr>
          <p:cNvPr id="7" name="Slide Number Placeholder 6"/>
          <p:cNvSpPr>
            <a:spLocks noGrp="1"/>
          </p:cNvSpPr>
          <p:nvPr>
            <p:ph type="sldNum" sz="quarter" idx="15"/>
          </p:nvPr>
        </p:nvSpPr>
        <p:spPr/>
        <p:txBody>
          <a:bodyPr/>
          <a:lstStyle/>
          <a:p>
            <a:fld id="{8699F50C-BE38-4BD0-BA84-9B090E1F2B9B}" type="slidenum">
              <a:rPr lang="en-IN" smtClean="0"/>
              <a:pPr/>
              <a:t>5</a:t>
            </a:fld>
            <a:endParaRPr lang="en-IN" dirty="0"/>
          </a:p>
        </p:txBody>
      </p:sp>
      <p:sp>
        <p:nvSpPr>
          <p:cNvPr id="8" name="Title 8"/>
          <p:cNvSpPr txBox="1">
            <a:spLocks/>
          </p:cNvSpPr>
          <p:nvPr/>
        </p:nvSpPr>
        <p:spPr>
          <a:xfrm>
            <a:off x="6404471" y="605942"/>
            <a:ext cx="5903143" cy="483386"/>
          </a:xfrm>
          <a:prstGeom prst="rect">
            <a:avLst/>
          </a:prstGeom>
        </p:spPr>
        <p:txBody>
          <a:bodyPr vert="horz" lIns="91440" tIns="45720" rIns="91440" bIns="0" rtlCol="0" anchor="b">
            <a:normAutofit fontScale="92500" lnSpcReduction="20000"/>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r>
              <a:rPr lang="mn-MN" b="0" dirty="0" smtClean="0">
                <a:solidFill>
                  <a:srgbClr val="FFC000"/>
                </a:solidFill>
                <a:latin typeface="Mon Boyarsky" panose="020B0604020202020204" pitchFamily="34" charset="0"/>
              </a:rPr>
              <a:t>Дархан нэхий ХК</a:t>
            </a:r>
            <a:endParaRPr lang="en-US" b="0" dirty="0">
              <a:solidFill>
                <a:srgbClr val="FFC000"/>
              </a:solidFill>
              <a:latin typeface="Mon Boyarsky" panose="020B0604020202020204" pitchFamily="34" charset="0"/>
            </a:endParaRPr>
          </a:p>
        </p:txBody>
      </p:sp>
      <p:grpSp>
        <p:nvGrpSpPr>
          <p:cNvPr id="9" name="Group 8"/>
          <p:cNvGrpSpPr/>
          <p:nvPr/>
        </p:nvGrpSpPr>
        <p:grpSpPr>
          <a:xfrm>
            <a:off x="0" y="26897"/>
            <a:ext cx="7772400" cy="638175"/>
            <a:chOff x="0" y="26897"/>
            <a:chExt cx="7772400" cy="638175"/>
          </a:xfrm>
        </p:grpSpPr>
        <p:pic>
          <p:nvPicPr>
            <p:cNvPr id="10" name="Picture 4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26897"/>
              <a:ext cx="7772400" cy="63817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3"/>
            <p:cNvSpPr>
              <a:spLocks noChangeArrowheads="1"/>
            </p:cNvSpPr>
            <p:nvPr/>
          </p:nvSpPr>
          <p:spPr bwMode="auto">
            <a:xfrm>
              <a:off x="841188" y="176708"/>
              <a:ext cx="388234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ҮЙЛ АЖИЛЛАГААНЫ ТАЙЛАН 2018 </a:t>
              </a:r>
              <a:endPar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xmlns="" val="2852193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ABE11BF-33A5-4653-A144-CCCBACF58C30}"/>
              </a:ext>
            </a:extLst>
          </p:cNvPr>
          <p:cNvSpPr>
            <a:spLocks noGrp="1"/>
          </p:cNvSpPr>
          <p:nvPr>
            <p:ph type="title"/>
          </p:nvPr>
        </p:nvSpPr>
        <p:spPr>
          <a:xfrm>
            <a:off x="1323828" y="1465236"/>
            <a:ext cx="4320226" cy="404397"/>
          </a:xfrm>
        </p:spPr>
        <p:txBody>
          <a:bodyPr>
            <a:normAutofit fontScale="90000"/>
          </a:bodyPr>
          <a:lstStyle/>
          <a:p>
            <a:pPr algn="ctr"/>
            <a:r>
              <a:rPr lang="mn-MN" sz="2800" dirty="0" smtClean="0">
                <a:solidFill>
                  <a:schemeClr val="bg1"/>
                </a:solidFill>
                <a:latin typeface="Times New Roman" panose="02020603050405020304" pitchFamily="18" charset="0"/>
                <a:cs typeface="Times New Roman" panose="02020603050405020304" pitchFamily="18" charset="0"/>
              </a:rPr>
              <a:t>БҮТЭЦ, ОРОН ТОО</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13" name="Picture Placeholder 12">
            <a:extLst>
              <a:ext uri="{FF2B5EF4-FFF2-40B4-BE49-F238E27FC236}">
                <a16:creationId xmlns:a16="http://schemas.microsoft.com/office/drawing/2014/main" xmlns="" id="{066FE296-3466-420F-AD6C-D3A37B973B7D}"/>
              </a:ext>
            </a:extLst>
          </p:cNvPr>
          <p:cNvPicPr>
            <a:picLocks noGrp="1" noChangeAspect="1"/>
          </p:cNvPicPr>
          <p:nvPr>
            <p:ph type="pic" sz="quarter" idx="10"/>
          </p:nvPr>
        </p:nvPicPr>
        <p:blipFill>
          <a:blip r:embed="rId2">
            <a:extLst>
              <a:ext uri="{28A0092B-C50C-407E-A947-70E740481C1C}">
                <a14:useLocalDpi xmlns:a14="http://schemas.microsoft.com/office/drawing/2010/main" xmlns="" val="0"/>
              </a:ext>
            </a:extLst>
          </a:blip>
          <a:stretch>
            <a:fillRect/>
          </a:stretch>
        </p:blipFill>
        <p:spPr>
          <a:xfrm>
            <a:off x="6760234" y="3100298"/>
            <a:ext cx="5431766" cy="3621177"/>
          </a:xfrm>
        </p:spPr>
      </p:pic>
      <p:sp>
        <p:nvSpPr>
          <p:cNvPr id="12" name="Slide Number Placeholder 11">
            <a:extLst>
              <a:ext uri="{FF2B5EF4-FFF2-40B4-BE49-F238E27FC236}">
                <a16:creationId xmlns:a16="http://schemas.microsoft.com/office/drawing/2014/main" xmlns="" id="{FBA1BB58-7555-4382-B178-7ED04E137E77}"/>
              </a:ext>
            </a:extLst>
          </p:cNvPr>
          <p:cNvSpPr>
            <a:spLocks noGrp="1"/>
          </p:cNvSpPr>
          <p:nvPr>
            <p:ph type="sldNum" sz="quarter" idx="15"/>
          </p:nvPr>
        </p:nvSpPr>
        <p:spPr/>
        <p:txBody>
          <a:bodyPr/>
          <a:lstStyle/>
          <a:p>
            <a:fld id="{8699F50C-BE38-4BD0-BA84-9B090E1F2B9B}" type="slidenum">
              <a:rPr lang="en-IN" smtClean="0"/>
              <a:pPr/>
              <a:t>6</a:t>
            </a:fld>
            <a:endParaRPr lang="en-IN"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cxnSp>
        <p:nvCxnSpPr>
          <p:cNvPr id="14" name="Straight Connector 13"/>
          <p:cNvCxnSpPr/>
          <p:nvPr/>
        </p:nvCxnSpPr>
        <p:spPr>
          <a:xfrm>
            <a:off x="2366682" y="1667435"/>
            <a:ext cx="29249" cy="468891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5" name="Table 14"/>
          <p:cNvGraphicFramePr>
            <a:graphicFrameLocks noGrp="1"/>
          </p:cNvGraphicFramePr>
          <p:nvPr>
            <p:extLst>
              <p:ext uri="{D42A27DB-BD31-4B8C-83A1-F6EECF244321}">
                <p14:modId xmlns:p14="http://schemas.microsoft.com/office/powerpoint/2010/main" xmlns="" val="3914316343"/>
              </p:ext>
            </p:extLst>
          </p:nvPr>
        </p:nvGraphicFramePr>
        <p:xfrm>
          <a:off x="411771" y="1522471"/>
          <a:ext cx="8364367" cy="5199004"/>
        </p:xfrm>
        <a:graphic>
          <a:graphicData uri="http://schemas.openxmlformats.org/drawingml/2006/table">
            <a:tbl>
              <a:tblPr firstRow="1" bandRow="1">
                <a:tableStyleId>{2D5ABB26-0587-4C30-8999-92F81FD0307C}</a:tableStyleId>
              </a:tblPr>
              <a:tblGrid>
                <a:gridCol w="2777237">
                  <a:extLst>
                    <a:ext uri="{9D8B030D-6E8A-4147-A177-3AD203B41FA5}">
                      <a16:colId xmlns:a16="http://schemas.microsoft.com/office/drawing/2014/main" xmlns="" val="20000"/>
                    </a:ext>
                  </a:extLst>
                </a:gridCol>
                <a:gridCol w="5587130">
                  <a:extLst>
                    <a:ext uri="{9D8B030D-6E8A-4147-A177-3AD203B41FA5}">
                      <a16:colId xmlns:a16="http://schemas.microsoft.com/office/drawing/2014/main" xmlns="" val="20001"/>
                    </a:ext>
                  </a:extLst>
                </a:gridCol>
              </a:tblGrid>
              <a:tr h="5199004">
                <a:tc>
                  <a:txBody>
                    <a:bodyPr/>
                    <a:lstStyle/>
                    <a:p>
                      <a:pPr algn="ctr"/>
                      <a:r>
                        <a:rPr lang="mn-MN" sz="2000" b="1" dirty="0" smtClean="0">
                          <a:solidFill>
                            <a:schemeClr val="accent1">
                              <a:lumMod val="75000"/>
                              <a:lumOff val="25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Бүтэц</a:t>
                      </a:r>
                      <a:r>
                        <a:rPr lang="mn-MN" sz="2000" b="1" baseline="0" dirty="0" smtClean="0">
                          <a:solidFill>
                            <a:schemeClr val="accent1">
                              <a:lumMod val="75000"/>
                              <a:lumOff val="25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 </a:t>
                      </a:r>
                    </a:p>
                    <a:p>
                      <a:pPr algn="ctr"/>
                      <a:r>
                        <a:rPr lang="mn-MN" sz="2000" b="1" baseline="0" dirty="0" smtClean="0">
                          <a:solidFill>
                            <a:schemeClr val="accent1">
                              <a:lumMod val="75000"/>
                              <a:lumOff val="25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rPr>
                        <a:t>орон тоо</a:t>
                      </a:r>
                      <a:endParaRPr lang="en-US" sz="2000" b="1" dirty="0">
                        <a:solidFill>
                          <a:schemeClr val="accent1">
                            <a:lumMod val="75000"/>
                            <a:lumOff val="25000"/>
                          </a:schemeClr>
                        </a:solidFill>
                        <a:effectLst>
                          <a:glow rad="228600">
                            <a:schemeClr val="accent3">
                              <a:satMod val="175000"/>
                              <a:alpha val="40000"/>
                            </a:schemeClr>
                          </a:glow>
                        </a:effectLst>
                        <a:latin typeface="Times New Roman" panose="02020603050405020304" pitchFamily="18" charset="0"/>
                        <a:cs typeface="Times New Roman" panose="02020603050405020304" pitchFamily="18" charset="0"/>
                      </a:endParaRPr>
                    </a:p>
                  </a:txBody>
                  <a:tcPr anchor="ctr"/>
                </a:tc>
                <a:tc>
                  <a:txBody>
                    <a:bodyPr/>
                    <a:lstStyle/>
                    <a:p>
                      <a:pPr marL="285750" indent="-285750" algn="just">
                        <a:buFont typeface="Arial" panose="020B0604020202020204" pitchFamily="34" charset="0"/>
                        <a:buChar char="•"/>
                      </a:pPr>
                      <a:r>
                        <a:rPr lang="mn-MN" sz="1800" kern="1200" dirty="0" smtClean="0">
                          <a:solidFill>
                            <a:srgbClr val="000000"/>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2018 онд</a:t>
                      </a:r>
                      <a:r>
                        <a:rPr lang="mn-MN" sz="1800" kern="1200" baseline="0" dirty="0" smtClean="0">
                          <a:solidFill>
                            <a:srgbClr val="000000"/>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Компаний сайн засаглалыг хэрэгжүүлэх, гүйцэтгэх удирдлагын хяналтыг сайжруулах зорилгоор бүтцийн хувьд нэлээд өөрчлөлт хийж зарим салбар нэгжийн үйл ажиллагааг нэгтгэлээ. 8-11 сарын хугацаанд СХА, хангамж, байгууллагын борлуулалт буюу бөөний борлуулалтын алба, маркетингийн албыг нэгтгэн </a:t>
                      </a:r>
                      <a:r>
                        <a:rPr lang="mn-MN" sz="1800" b="1" kern="1200" baseline="0" dirty="0" smtClean="0">
                          <a:solidFill>
                            <a:srgbClr val="000000"/>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Як трейд ХХК</a:t>
                      </a:r>
                      <a:r>
                        <a:rPr lang="mn-MN" sz="1800" kern="1200" baseline="0" dirty="0" smtClean="0">
                          <a:solidFill>
                            <a:srgbClr val="000000"/>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-д, нэхий гармент салбар нэхий як салбарыг нэгтгэн </a:t>
                      </a:r>
                      <a:r>
                        <a:rPr lang="mn-MN" sz="1800" b="1" kern="1200" baseline="0" dirty="0" smtClean="0">
                          <a:solidFill>
                            <a:srgbClr val="000000"/>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Нэхий гармент ХХК</a:t>
                      </a:r>
                      <a:r>
                        <a:rPr lang="mn-MN" sz="1800" kern="1200" baseline="0" dirty="0" smtClean="0">
                          <a:solidFill>
                            <a:srgbClr val="000000"/>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 нэхий таннери салбар дархан таннери салбарыг нэгтгэн </a:t>
                      </a:r>
                      <a:r>
                        <a:rPr lang="mn-MN" sz="1800" b="1" kern="1200" baseline="0" dirty="0" smtClean="0">
                          <a:solidFill>
                            <a:srgbClr val="000000"/>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Нэхий таннери ХХК </a:t>
                      </a:r>
                      <a:r>
                        <a:rPr lang="mn-MN" sz="1800" kern="1200" baseline="0" dirty="0" smtClean="0">
                          <a:solidFill>
                            <a:srgbClr val="000000"/>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болгон өөрчилж Дархан нэхий ХК нь зөвхөн хяналт, шалгалт, хууль, дүрэм, журам зааврын хэрэгжилтийг хангуулах үүрэг гүйцэтгэх боллоо</a:t>
                      </a:r>
                    </a:p>
                    <a:p>
                      <a:pPr marL="285750" indent="-285750" algn="just">
                        <a:buFont typeface="Arial" panose="020B0604020202020204" pitchFamily="34" charset="0"/>
                        <a:buChar char="•"/>
                      </a:pPr>
                      <a:r>
                        <a:rPr lang="mn-MN" sz="1800" kern="1200" baseline="0" dirty="0" smtClean="0">
                          <a:solidFill>
                            <a:srgbClr val="000000"/>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Гранд як ХХК, Нэхий таннери ХХК, Нэхий  гармент </a:t>
                      </a:r>
                      <a:r>
                        <a:rPr lang="mn-MN" sz="1800" kern="1200" baseline="0" dirty="0" smtClean="0">
                          <a:solidFill>
                            <a:srgbClr val="000000"/>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ХХК–ийн </a:t>
                      </a:r>
                      <a:r>
                        <a:rPr lang="mn-MN" sz="1800" kern="1200" baseline="0" dirty="0" smtClean="0">
                          <a:solidFill>
                            <a:srgbClr val="000000"/>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rPr>
                        <a:t>захирлуудыг өөрчилж шинэ удирдлагатай болголоо</a:t>
                      </a:r>
                    </a:p>
                    <a:p>
                      <a:pPr marL="285750" indent="-285750" algn="just">
                        <a:buFont typeface="Arial" panose="020B0604020202020204" pitchFamily="34" charset="0"/>
                        <a:buChar char="•"/>
                      </a:pPr>
                      <a:endParaRPr lang="mn-MN" sz="1600" kern="1200" baseline="0" dirty="0" smtClean="0">
                        <a:solidFill>
                          <a:schemeClr val="tx1"/>
                        </a:solidFill>
                        <a:effectLst>
                          <a:glow rad="228600">
                            <a:schemeClr val="accent3">
                              <a:satMod val="175000"/>
                              <a:alpha val="40000"/>
                            </a:schemeClr>
                          </a:glow>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xmlns="" val="10000"/>
                  </a:ext>
                </a:extLst>
              </a:tr>
            </a:tbl>
          </a:graphicData>
        </a:graphic>
      </p:graphicFrame>
      <p:grpSp>
        <p:nvGrpSpPr>
          <p:cNvPr id="3" name="Group 2"/>
          <p:cNvGrpSpPr/>
          <p:nvPr/>
        </p:nvGrpSpPr>
        <p:grpSpPr>
          <a:xfrm>
            <a:off x="0" y="26897"/>
            <a:ext cx="7772400" cy="638175"/>
            <a:chOff x="0" y="26897"/>
            <a:chExt cx="7772400" cy="638175"/>
          </a:xfrm>
        </p:grpSpPr>
        <p:pic>
          <p:nvPicPr>
            <p:cNvPr id="2049" name="Picture 4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26897"/>
              <a:ext cx="7772400" cy="638175"/>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ectangle 3"/>
            <p:cNvSpPr>
              <a:spLocks noChangeArrowheads="1"/>
            </p:cNvSpPr>
            <p:nvPr/>
          </p:nvSpPr>
          <p:spPr bwMode="auto">
            <a:xfrm>
              <a:off x="841188" y="176708"/>
              <a:ext cx="3882345"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Times New Roman" panose="02020603050405020304" pitchFamily="18" charset="0"/>
                  <a:ea typeface="Verdana" panose="020B0604030504040204" pitchFamily="34" charset="0"/>
                  <a:cs typeface="Times New Roman" panose="02020603050405020304" pitchFamily="18" charset="0"/>
                </a:rPr>
                <a:t>ҮЙЛ АЖИЛЛАГААНЫ ТАЙЛАН 2018 </a:t>
              </a:r>
              <a:endParaRPr kumimoji="0" lang="en-US" alt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11" name="Title 8"/>
          <p:cNvSpPr txBox="1">
            <a:spLocks/>
          </p:cNvSpPr>
          <p:nvPr/>
        </p:nvSpPr>
        <p:spPr>
          <a:xfrm>
            <a:off x="6148552" y="557138"/>
            <a:ext cx="6302536" cy="483386"/>
          </a:xfrm>
          <a:prstGeom prst="rect">
            <a:avLst/>
          </a:prstGeom>
        </p:spPr>
        <p:txBody>
          <a:bodyPr vert="horz" lIns="91440" tIns="45720" rIns="91440" bIns="0" rtlCol="0" anchor="b">
            <a:normAutofit fontScale="92500" lnSpcReduction="20000"/>
          </a:bodyPr>
          <a:lst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a:lstStyle>
          <a:p>
            <a:r>
              <a:rPr lang="mn-MN" b="0" dirty="0" smtClean="0">
                <a:solidFill>
                  <a:srgbClr val="FFC000"/>
                </a:solidFill>
                <a:latin typeface="Mon Boyarsky" panose="020B0604020202020204" pitchFamily="34" charset="0"/>
              </a:rPr>
              <a:t>Дархан нэхий ХК</a:t>
            </a:r>
            <a:endParaRPr lang="en-US" b="0" dirty="0">
              <a:solidFill>
                <a:srgbClr val="FFC000"/>
              </a:solidFill>
              <a:latin typeface="Mon Boyarsky" panose="020B0604020202020204" pitchFamily="34" charset="0"/>
            </a:endParaRPr>
          </a:p>
        </p:txBody>
      </p:sp>
    </p:spTree>
    <p:extLst>
      <p:ext uri="{BB962C8B-B14F-4D97-AF65-F5344CB8AC3E}">
        <p14:creationId xmlns:p14="http://schemas.microsoft.com/office/powerpoint/2010/main" xmlns="" val="881004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3"/>
          </p:nvPr>
        </p:nvSpPr>
        <p:spPr>
          <a:xfrm>
            <a:off x="930600" y="1499608"/>
            <a:ext cx="10346999" cy="1463062"/>
          </a:xfrm>
        </p:spPr>
        <p:txBody>
          <a:bodyPr>
            <a:normAutofit/>
          </a:bodyPr>
          <a:lstStyle/>
          <a:p>
            <a:pPr algn="just"/>
            <a:r>
              <a:rPr lang="mn-MN" dirty="0">
                <a:latin typeface="Times New Roman Mon" panose="02020500000000000000" pitchFamily="18" charset="0"/>
              </a:rPr>
              <a:t>2018 онд нийт жилийн дунджаар 5</a:t>
            </a:r>
            <a:r>
              <a:rPr lang="mn-MN" dirty="0" smtClean="0">
                <a:latin typeface="Times New Roman Mon" panose="02020500000000000000" pitchFamily="18" charset="0"/>
              </a:rPr>
              <a:t>43 </a:t>
            </a:r>
            <a:r>
              <a:rPr lang="mn-MN" dirty="0">
                <a:latin typeface="Times New Roman Mon" panose="02020500000000000000" pitchFamily="18" charset="0"/>
              </a:rPr>
              <a:t>ажилтантай үйл ажиллагаагаа </a:t>
            </a:r>
            <a:r>
              <a:rPr lang="mn-MN" dirty="0" smtClean="0">
                <a:latin typeface="Times New Roman Mon" panose="02020500000000000000" pitchFamily="18" charset="0"/>
              </a:rPr>
              <a:t>явуулж.  ажилтнуудын </a:t>
            </a:r>
            <a:r>
              <a:rPr lang="mn-MN" dirty="0">
                <a:latin typeface="Times New Roman Mon" panose="02020500000000000000" pitchFamily="18" charset="0"/>
              </a:rPr>
              <a:t>дундаж цалин  </a:t>
            </a:r>
            <a:r>
              <a:rPr lang="mn-MN" b="1" dirty="0" smtClean="0">
                <a:latin typeface="Times New Roman Mon" panose="02020500000000000000" pitchFamily="18" charset="0"/>
              </a:rPr>
              <a:t>1,</a:t>
            </a:r>
            <a:r>
              <a:rPr lang="en-US" b="1" dirty="0" smtClean="0">
                <a:latin typeface="Times New Roman Mon" panose="02020500000000000000" pitchFamily="18" charset="0"/>
              </a:rPr>
              <a:t>218</a:t>
            </a:r>
            <a:r>
              <a:rPr lang="mn-MN" b="1" dirty="0" smtClean="0">
                <a:latin typeface="Times New Roman Mon" panose="02020500000000000000" pitchFamily="18" charset="0"/>
              </a:rPr>
              <a:t>,</a:t>
            </a:r>
            <a:r>
              <a:rPr lang="en-US" b="1" dirty="0" smtClean="0">
                <a:latin typeface="Times New Roman Mon" panose="02020500000000000000" pitchFamily="18" charset="0"/>
              </a:rPr>
              <a:t>935</a:t>
            </a:r>
            <a:r>
              <a:rPr lang="mn-MN" dirty="0" smtClean="0">
                <a:latin typeface="Times New Roman Mon" panose="02020500000000000000" pitchFamily="18" charset="0"/>
              </a:rPr>
              <a:t> </a:t>
            </a:r>
            <a:r>
              <a:rPr lang="mn-MN" dirty="0">
                <a:latin typeface="Times New Roman Mon" panose="02020500000000000000" pitchFamily="18" charset="0"/>
              </a:rPr>
              <a:t>төгрөг болж өнгөрсөн оноос 8,6 %-р өсч </a:t>
            </a:r>
            <a:r>
              <a:rPr lang="mn-MN" b="1" dirty="0">
                <a:latin typeface="Times New Roman Mon" panose="02020500000000000000" pitchFamily="18" charset="0"/>
              </a:rPr>
              <a:t>103,105</a:t>
            </a:r>
            <a:r>
              <a:rPr lang="mn-MN" dirty="0">
                <a:latin typeface="Times New Roman Mon" panose="02020500000000000000" pitchFamily="18" charset="0"/>
              </a:rPr>
              <a:t> төгрөгөөр дундаж цалингийн хэмжээ өслөө</a:t>
            </a:r>
            <a:r>
              <a:rPr lang="mn-MN" dirty="0" smtClean="0">
                <a:latin typeface="Times New Roman Mon" panose="02020500000000000000" pitchFamily="18" charset="0"/>
              </a:rPr>
              <a:t>. Улсын дунджаас 8,8 %-р илүү, төвийн бүсийн ААНБ-ын дунджаас 30,4%-р илүү байна.</a:t>
            </a:r>
            <a:endParaRPr lang="en-US" dirty="0">
              <a:latin typeface="Times New Roman Mon" panose="02020500000000000000" pitchFamily="18" charset="0"/>
            </a:endParaRPr>
          </a:p>
          <a:p>
            <a:pPr algn="just"/>
            <a:endParaRPr lang="en-US" dirty="0">
              <a:latin typeface="Times New Roman Mon" panose="02020500000000000000" pitchFamily="18" charset="0"/>
            </a:endParaRPr>
          </a:p>
        </p:txBody>
      </p:sp>
      <p:sp>
        <p:nvSpPr>
          <p:cNvPr id="7" name="Footer Placeholder 6"/>
          <p:cNvSpPr>
            <a:spLocks noGrp="1"/>
          </p:cNvSpPr>
          <p:nvPr>
            <p:ph type="ftr" sz="quarter" idx="17"/>
          </p:nvPr>
        </p:nvSpPr>
        <p:spPr/>
        <p:txBody>
          <a:bodyPr/>
          <a:lstStyle/>
          <a:p>
            <a:r>
              <a:rPr lang="en-IN" smtClean="0"/>
              <a:t>Add a footer</a:t>
            </a:r>
            <a:endParaRPr lang="en-IN" dirty="0"/>
          </a:p>
        </p:txBody>
      </p:sp>
      <p:sp>
        <p:nvSpPr>
          <p:cNvPr id="8" name="Slide Number Placeholder 7"/>
          <p:cNvSpPr>
            <a:spLocks noGrp="1"/>
          </p:cNvSpPr>
          <p:nvPr>
            <p:ph type="sldNum" sz="quarter" idx="18"/>
          </p:nvPr>
        </p:nvSpPr>
        <p:spPr/>
        <p:txBody>
          <a:bodyPr/>
          <a:lstStyle/>
          <a:p>
            <a:fld id="{8699F50C-BE38-4BD0-BA84-9B090E1F2B9B}" type="slidenum">
              <a:rPr lang="en-IN" smtClean="0"/>
              <a:pPr/>
              <a:t>7</a:t>
            </a:fld>
            <a:endParaRPr lang="en-IN" dirty="0"/>
          </a:p>
        </p:txBody>
      </p:sp>
      <p:sp>
        <p:nvSpPr>
          <p:cNvPr id="9" name="Title 8"/>
          <p:cNvSpPr>
            <a:spLocks noGrp="1"/>
          </p:cNvSpPr>
          <p:nvPr>
            <p:ph type="title"/>
          </p:nvPr>
        </p:nvSpPr>
        <p:spPr>
          <a:xfrm>
            <a:off x="518678" y="830317"/>
            <a:ext cx="5798039" cy="526680"/>
          </a:xfrm>
        </p:spPr>
        <p:txBody>
          <a:bodyPr>
            <a:noAutofit/>
          </a:bodyPr>
          <a:lstStyle/>
          <a:p>
            <a:r>
              <a:rPr lang="mn-MN" sz="3600" dirty="0" smtClean="0">
                <a:latin typeface="Times New Roman Mon" panose="02020500000000000000" pitchFamily="18" charset="0"/>
              </a:rPr>
              <a:t>Орон тоо, дундаж цалин</a:t>
            </a:r>
            <a:endParaRPr lang="en-US" sz="3600" dirty="0">
              <a:latin typeface="Times New Roman Mon" panose="02020500000000000000"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990942" y="261254"/>
            <a:ext cx="914400" cy="914400"/>
          </a:xfrm>
          <a:prstGeom prst="rect">
            <a:avLst/>
          </a:prstGeom>
        </p:spPr>
      </p:pic>
      <p:sp>
        <p:nvSpPr>
          <p:cNvPr id="11" name="Title 8"/>
          <p:cNvSpPr txBox="1">
            <a:spLocks/>
          </p:cNvSpPr>
          <p:nvPr/>
        </p:nvSpPr>
        <p:spPr>
          <a:xfrm>
            <a:off x="518678" y="209029"/>
            <a:ext cx="5966205" cy="537206"/>
          </a:xfrm>
          <a:prstGeom prst="rect">
            <a:avLst/>
          </a:prstGeom>
        </p:spPr>
        <p:txBody>
          <a:bodyPr vert="horz" lIns="91440" tIns="45720" rIns="91440" bIns="0" rtlCol="0" anchor="b">
            <a:normAutofit fontScale="92500" lnSpcReduction="20000"/>
          </a:bodyPr>
          <a:lstStyle>
            <a:lvl1pPr algn="l" defTabSz="914400" rtl="0" eaLnBrk="1" latinLnBrk="0" hangingPunct="1">
              <a:lnSpc>
                <a:spcPct val="90000"/>
              </a:lnSpc>
              <a:spcBef>
                <a:spcPct val="0"/>
              </a:spcBef>
              <a:buNone/>
              <a:defRPr lang="en-IN" sz="4400" b="1" kern="1200">
                <a:solidFill>
                  <a:schemeClr val="bg1"/>
                </a:solidFill>
                <a:latin typeface="+mj-lt"/>
                <a:ea typeface="+mj-ea"/>
                <a:cs typeface="+mj-cs"/>
              </a:defRPr>
            </a:lvl1pPr>
          </a:lstStyle>
          <a:p>
            <a:r>
              <a:rPr lang="mn-MN" b="0" dirty="0" smtClean="0">
                <a:solidFill>
                  <a:srgbClr val="FFC000"/>
                </a:solidFill>
                <a:latin typeface="Mon Boyarsky" panose="020B0604020202020204" pitchFamily="34" charset="0"/>
              </a:rPr>
              <a:t>Дархан нэхий ХК</a:t>
            </a:r>
            <a:endParaRPr lang="en-US" b="0" dirty="0">
              <a:solidFill>
                <a:srgbClr val="FFC000"/>
              </a:solidFill>
              <a:latin typeface="Mon Boyarsky" panose="020B0604020202020204" pitchFamily="34" charset="0"/>
            </a:endParaRPr>
          </a:p>
        </p:txBody>
      </p:sp>
      <p:graphicFrame>
        <p:nvGraphicFramePr>
          <p:cNvPr id="21" name="Chart 20"/>
          <p:cNvGraphicFramePr/>
          <p:nvPr>
            <p:extLst>
              <p:ext uri="{D42A27DB-BD31-4B8C-83A1-F6EECF244321}">
                <p14:modId xmlns:p14="http://schemas.microsoft.com/office/powerpoint/2010/main" xmlns="" val="2392101075"/>
              </p:ext>
            </p:extLst>
          </p:nvPr>
        </p:nvGraphicFramePr>
        <p:xfrm>
          <a:off x="1513530" y="2816111"/>
          <a:ext cx="8707386" cy="3400681"/>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p:cNvSpPr/>
          <p:nvPr/>
        </p:nvSpPr>
        <p:spPr>
          <a:xfrm>
            <a:off x="6675120" y="4516452"/>
            <a:ext cx="1863090" cy="286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mn-MN" sz="1400" dirty="0" smtClean="0"/>
              <a:t>КОМПАНИЙ ДУНДАЖ</a:t>
            </a:r>
            <a:endParaRPr lang="en-US" sz="1400" dirty="0"/>
          </a:p>
        </p:txBody>
      </p:sp>
    </p:spTree>
    <p:extLst>
      <p:ext uri="{BB962C8B-B14F-4D97-AF65-F5344CB8AC3E}">
        <p14:creationId xmlns:p14="http://schemas.microsoft.com/office/powerpoint/2010/main" xmlns="" val="3227462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3"/>
          </p:nvPr>
        </p:nvSpPr>
        <p:spPr>
          <a:xfrm>
            <a:off x="793966" y="1823653"/>
            <a:ext cx="10470245" cy="4247384"/>
          </a:xfrm>
        </p:spPr>
        <p:txBody>
          <a:bodyPr/>
          <a:lstStyle/>
          <a:p>
            <a:pPr algn="just"/>
            <a:r>
              <a:rPr lang="mn-MN" dirty="0" smtClean="0">
                <a:latin typeface="Times New Roman Mon" panose="02020500000000000000" pitchFamily="18" charset="0"/>
              </a:rPr>
              <a:t>Дархан нэхий ХК нь бүтэц болон үйл ажиллагаандаа өөрчлөлт оруулж  гүйцэтгэлийн хяналт, хөрөнгийн хяналт, дотоод хяналтын чиглэлээр охин компаниудад хяналт шалгалт хийж гүйцэтгэлээ. Үүнд:</a:t>
            </a:r>
          </a:p>
          <a:p>
            <a:pPr algn="just"/>
            <a:r>
              <a:rPr lang="mn-MN" dirty="0" smtClean="0">
                <a:latin typeface="Times New Roman Mon" panose="02020500000000000000" pitchFamily="18" charset="0"/>
              </a:rPr>
              <a:t>Чанар, ХАБЭА-н хяналт шалгалт</a:t>
            </a:r>
          </a:p>
          <a:p>
            <a:pPr algn="just"/>
            <a:r>
              <a:rPr lang="mn-MN" dirty="0">
                <a:latin typeface="Times New Roman Mon" panose="02020500000000000000" pitchFamily="18" charset="0"/>
              </a:rPr>
              <a:t>Х</a:t>
            </a:r>
            <a:r>
              <a:rPr lang="mn-MN" dirty="0" smtClean="0">
                <a:latin typeface="Times New Roman Mon" panose="02020500000000000000" pitchFamily="18" charset="0"/>
              </a:rPr>
              <a:t>өрөнгийн бүрэн бүтэн байдал түүний бүртгэлжүүлэлт, хөдөлгөөний бүртгэл, коджуулалт</a:t>
            </a:r>
          </a:p>
          <a:p>
            <a:pPr algn="just"/>
            <a:r>
              <a:rPr lang="mn-MN" dirty="0" smtClean="0">
                <a:latin typeface="Times New Roman Mon" panose="02020500000000000000" pitchFamily="18" charset="0"/>
              </a:rPr>
              <a:t>Санхүүгийн баримт бичгийн хөтлөлт, төсвийн хяналт</a:t>
            </a:r>
          </a:p>
          <a:p>
            <a:pPr algn="just"/>
            <a:r>
              <a:rPr lang="mn-MN" dirty="0" smtClean="0">
                <a:latin typeface="Times New Roman Mon" panose="02020500000000000000" pitchFamily="18" charset="0"/>
              </a:rPr>
              <a:t>Гүйцэтгэлийн мэдээ тайлангийн маягтууд, дотоод дүрэм, журмуудыг шинэчлэх</a:t>
            </a:r>
            <a:endParaRPr lang="en-US" dirty="0">
              <a:latin typeface="Times New Roman Mon" panose="02020500000000000000" pitchFamily="18" charset="0"/>
            </a:endParaRPr>
          </a:p>
        </p:txBody>
      </p:sp>
      <p:sp>
        <p:nvSpPr>
          <p:cNvPr id="7" name="Footer Placeholder 6"/>
          <p:cNvSpPr>
            <a:spLocks noGrp="1"/>
          </p:cNvSpPr>
          <p:nvPr>
            <p:ph type="ftr" sz="quarter" idx="17"/>
          </p:nvPr>
        </p:nvSpPr>
        <p:spPr/>
        <p:txBody>
          <a:bodyPr/>
          <a:lstStyle/>
          <a:p>
            <a:r>
              <a:rPr lang="en-IN" smtClean="0"/>
              <a:t>Add a footer</a:t>
            </a:r>
            <a:endParaRPr lang="en-IN" dirty="0"/>
          </a:p>
        </p:txBody>
      </p:sp>
      <p:sp>
        <p:nvSpPr>
          <p:cNvPr id="8" name="Slide Number Placeholder 7"/>
          <p:cNvSpPr>
            <a:spLocks noGrp="1"/>
          </p:cNvSpPr>
          <p:nvPr>
            <p:ph type="sldNum" sz="quarter" idx="18"/>
          </p:nvPr>
        </p:nvSpPr>
        <p:spPr/>
        <p:txBody>
          <a:bodyPr/>
          <a:lstStyle/>
          <a:p>
            <a:fld id="{8699F50C-BE38-4BD0-BA84-9B090E1F2B9B}" type="slidenum">
              <a:rPr lang="en-IN" smtClean="0"/>
              <a:pPr/>
              <a:t>8</a:t>
            </a:fld>
            <a:endParaRPr lang="en-IN" dirty="0"/>
          </a:p>
        </p:txBody>
      </p:sp>
      <p:sp>
        <p:nvSpPr>
          <p:cNvPr id="9" name="Title 8"/>
          <p:cNvSpPr>
            <a:spLocks noGrp="1"/>
          </p:cNvSpPr>
          <p:nvPr>
            <p:ph type="title"/>
          </p:nvPr>
        </p:nvSpPr>
        <p:spPr/>
        <p:txBody>
          <a:bodyPr/>
          <a:lstStyle/>
          <a:p>
            <a:r>
              <a:rPr lang="mn-MN" b="0" dirty="0" smtClean="0">
                <a:solidFill>
                  <a:srgbClr val="FFC000"/>
                </a:solidFill>
                <a:latin typeface="Mon Boyarsky" panose="020B0604020202020204" pitchFamily="34" charset="0"/>
              </a:rPr>
              <a:t>Дархан нэхий ХК</a:t>
            </a:r>
            <a:endParaRPr lang="en-US" b="0" dirty="0">
              <a:solidFill>
                <a:srgbClr val="FFC000"/>
              </a:solidFill>
              <a:latin typeface="Mon Boyarsky"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990942" y="261254"/>
            <a:ext cx="914400" cy="914400"/>
          </a:xfrm>
          <a:prstGeom prst="rect">
            <a:avLst/>
          </a:prstGeom>
        </p:spPr>
      </p:pic>
    </p:spTree>
    <p:extLst>
      <p:ext uri="{BB962C8B-B14F-4D97-AF65-F5344CB8AC3E}">
        <p14:creationId xmlns:p14="http://schemas.microsoft.com/office/powerpoint/2010/main" xmlns="" val="3544061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3"/>
          </p:nvPr>
        </p:nvSpPr>
        <p:spPr>
          <a:xfrm>
            <a:off x="647700" y="1942700"/>
            <a:ext cx="10713983" cy="4194832"/>
          </a:xfrm>
        </p:spPr>
        <p:txBody>
          <a:bodyPr>
            <a:normAutofit fontScale="85000" lnSpcReduction="20000"/>
          </a:bodyPr>
          <a:lstStyle/>
          <a:p>
            <a:pPr marL="0" indent="0" algn="just">
              <a:buNone/>
            </a:pPr>
            <a:r>
              <a:rPr lang="mn-MN" dirty="0">
                <a:latin typeface="Times New Roman Mon" panose="02020500000000000000" pitchFamily="18" charset="0"/>
              </a:rPr>
              <a:t>Толгой компани дээр </a:t>
            </a:r>
            <a:r>
              <a:rPr lang="mn-MN" dirty="0" smtClean="0">
                <a:latin typeface="Times New Roman Mon" panose="02020500000000000000" pitchFamily="18" charset="0"/>
              </a:rPr>
              <a:t>ДХЧНэгжийг </a:t>
            </a:r>
            <a:r>
              <a:rPr lang="mn-MN" dirty="0">
                <a:latin typeface="Times New Roman Mon" panose="02020500000000000000" pitchFamily="18" charset="0"/>
              </a:rPr>
              <a:t>шинээр байгуулж, </a:t>
            </a:r>
            <a:r>
              <a:rPr lang="mn-MN" dirty="0" smtClean="0">
                <a:latin typeface="Times New Roman Mon" panose="02020500000000000000" pitchFamily="18" charset="0"/>
              </a:rPr>
              <a:t>охин компаниуд дээр салбар </a:t>
            </a:r>
            <a:r>
              <a:rPr lang="mn-MN" dirty="0">
                <a:latin typeface="Times New Roman Mon" panose="02020500000000000000" pitchFamily="18" charset="0"/>
              </a:rPr>
              <a:t>зөвлөл байгуулан </a:t>
            </a:r>
            <a:r>
              <a:rPr lang="mn-MN" dirty="0" smtClean="0">
                <a:latin typeface="Times New Roman Mon" panose="02020500000000000000" pitchFamily="18" charset="0"/>
              </a:rPr>
              <a:t>дотоод хяналт,чанарын хяналтыг тогтмолжуулах компаний хэмжэээнд мөрдөх үйл ажиллагааны стандартуудыг шинэчлэх ажлыг эхлүүллээ. Энэ ажлын хүрээнд:</a:t>
            </a:r>
          </a:p>
          <a:p>
            <a:pPr algn="just">
              <a:buFont typeface="Wingdings" panose="05000000000000000000" pitchFamily="2" charset="2"/>
              <a:buChar char="Ø"/>
            </a:pPr>
            <a:r>
              <a:rPr lang="mn-MN" dirty="0" smtClean="0">
                <a:latin typeface="Times New Roman Mon" panose="02020500000000000000" pitchFamily="18" charset="0"/>
              </a:rPr>
              <a:t>Бүтээгдэхүүн, үйлчилгээнд чанарын стандартыг хэвшүүлэх зорилгоор чанарын хяналт шалгалтыг тогтмол хийж 40 баллын үзлэг, эцсийн бүтээгдэхүүний шалгалт, гомдлын менежментийг хэрэгжүүлж ажилласнаар дамжлага дундын чанар 1,3 - 5,2%-р, эцсийн бүтээгдэхүүний чанар 0,1-2%-р, чанарын гомдол 15%-р буурсан</a:t>
            </a:r>
          </a:p>
          <a:p>
            <a:pPr algn="just">
              <a:buFont typeface="Wingdings" panose="05000000000000000000" pitchFamily="2" charset="2"/>
              <a:buChar char="Ø"/>
            </a:pPr>
            <a:r>
              <a:rPr lang="mn-MN" dirty="0" smtClean="0">
                <a:latin typeface="Times New Roman Mon" panose="02020500000000000000" pitchFamily="18" charset="0"/>
              </a:rPr>
              <a:t>ХАБЭА, байгаль орчин чиглэлээр 5 компанид хяналт шалгалт хийж эрсдлийг тодорхойлж шаардлага хүргүүлж ажилласнаар МХГ-аас хийгддэг шалгалтанд эрсдэлийг бууруулах боломжыг нэмэгдүүлсэн. Эдгээр ажлын үр дүнд МХГ-ын шалгалтын дүнг 2018 онтой харьцуулахад ХАБ-н эрсдэл 20-42%-р, хөдөлмөрийн эрүүл ахуйн эрсдэл 54-68%-р, хөдөлмөрийн харилцааны эрсдэл 38-64%-р, байгаль орчны эрсдэл 29%-р буурсан </a:t>
            </a:r>
          </a:p>
          <a:p>
            <a:pPr>
              <a:buFont typeface="Wingdings" panose="05000000000000000000" pitchFamily="2" charset="2"/>
              <a:buChar char="Ø"/>
            </a:pPr>
            <a:r>
              <a:rPr lang="mn-MN" dirty="0">
                <a:latin typeface="Times New Roman Mon" panose="02020500000000000000" pitchFamily="18" charset="0"/>
              </a:rPr>
              <a:t>Дархан Нэхий ХК-ийн чанарын гарын </a:t>
            </a:r>
            <a:r>
              <a:rPr lang="mn-MN" dirty="0" smtClean="0">
                <a:latin typeface="Times New Roman Mon" panose="02020500000000000000" pitchFamily="18" charset="0"/>
              </a:rPr>
              <a:t>авлага,чанарын </a:t>
            </a:r>
            <a:r>
              <a:rPr lang="mn-MN" dirty="0">
                <a:latin typeface="Times New Roman Mon" panose="02020500000000000000" pitchFamily="18" charset="0"/>
              </a:rPr>
              <a:t>хяналт шалгалтыг зохион байгуулах </a:t>
            </a:r>
            <a:r>
              <a:rPr lang="mn-MN" dirty="0" smtClean="0">
                <a:latin typeface="Times New Roman Mon" panose="02020500000000000000" pitchFamily="18" charset="0"/>
              </a:rPr>
              <a:t>журам, шинэ </a:t>
            </a:r>
            <a:r>
              <a:rPr lang="mn-MN" dirty="0">
                <a:latin typeface="Times New Roman Mon" panose="02020500000000000000" pitchFamily="18" charset="0"/>
              </a:rPr>
              <a:t>ба шинэчилсэн загварыг зохион бүтээх, турших, батлах журам </a:t>
            </a:r>
            <a:r>
              <a:rPr lang="mn-MN" dirty="0" smtClean="0">
                <a:latin typeface="Times New Roman Mon" panose="02020500000000000000" pitchFamily="18" charset="0"/>
              </a:rPr>
              <a:t> зэрэг 10 гаруй журам заавар шинэчиллээ.</a:t>
            </a:r>
            <a:endParaRPr lang="mn-MN" dirty="0">
              <a:solidFill>
                <a:srgbClr val="FFFF00"/>
              </a:solidFill>
              <a:latin typeface="Times New Roman Mon" panose="02020500000000000000" pitchFamily="18" charset="0"/>
            </a:endParaRPr>
          </a:p>
          <a:p>
            <a:pPr marL="0" indent="0">
              <a:buNone/>
            </a:pPr>
            <a:r>
              <a:rPr lang="mn-MN" dirty="0" smtClean="0">
                <a:latin typeface="Times New Roman Mon" panose="02020500000000000000" pitchFamily="18" charset="0"/>
              </a:rPr>
              <a:t>Одоогоор журам зааврын шинэчлэх ажил 70 % -тай явж байна</a:t>
            </a:r>
          </a:p>
          <a:p>
            <a:pPr marL="0" indent="0">
              <a:buNone/>
            </a:pPr>
            <a:endParaRPr lang="en-US" dirty="0">
              <a:latin typeface="Times New Roman Mon" panose="02020500000000000000" pitchFamily="18" charset="0"/>
            </a:endParaRPr>
          </a:p>
        </p:txBody>
      </p:sp>
      <p:sp>
        <p:nvSpPr>
          <p:cNvPr id="7" name="Footer Placeholder 6"/>
          <p:cNvSpPr>
            <a:spLocks noGrp="1"/>
          </p:cNvSpPr>
          <p:nvPr>
            <p:ph type="ftr" sz="quarter" idx="17"/>
          </p:nvPr>
        </p:nvSpPr>
        <p:spPr/>
        <p:txBody>
          <a:bodyPr/>
          <a:lstStyle/>
          <a:p>
            <a:r>
              <a:rPr lang="en-IN" smtClean="0"/>
              <a:t>Add a footer</a:t>
            </a:r>
            <a:endParaRPr lang="en-IN" dirty="0"/>
          </a:p>
        </p:txBody>
      </p:sp>
      <p:sp>
        <p:nvSpPr>
          <p:cNvPr id="8" name="Slide Number Placeholder 7"/>
          <p:cNvSpPr>
            <a:spLocks noGrp="1"/>
          </p:cNvSpPr>
          <p:nvPr>
            <p:ph type="sldNum" sz="quarter" idx="18"/>
          </p:nvPr>
        </p:nvSpPr>
        <p:spPr/>
        <p:txBody>
          <a:bodyPr/>
          <a:lstStyle/>
          <a:p>
            <a:fld id="{8699F50C-BE38-4BD0-BA84-9B090E1F2B9B}" type="slidenum">
              <a:rPr lang="en-IN" smtClean="0"/>
              <a:pPr/>
              <a:t>9</a:t>
            </a:fld>
            <a:endParaRPr lang="en-IN" dirty="0"/>
          </a:p>
        </p:txBody>
      </p:sp>
      <p:sp>
        <p:nvSpPr>
          <p:cNvPr id="9" name="Title 8"/>
          <p:cNvSpPr>
            <a:spLocks noGrp="1"/>
          </p:cNvSpPr>
          <p:nvPr>
            <p:ph type="title"/>
          </p:nvPr>
        </p:nvSpPr>
        <p:spPr>
          <a:xfrm>
            <a:off x="518677" y="718454"/>
            <a:ext cx="8415115" cy="831480"/>
          </a:xfrm>
        </p:spPr>
        <p:txBody>
          <a:bodyPr>
            <a:normAutofit/>
          </a:bodyPr>
          <a:lstStyle/>
          <a:p>
            <a:r>
              <a:rPr lang="mn-MN" dirty="0">
                <a:latin typeface="Times New Roman Mon" panose="02020500000000000000" pitchFamily="18" charset="0"/>
              </a:rPr>
              <a:t>Д</a:t>
            </a:r>
            <a:r>
              <a:rPr lang="mn-MN" dirty="0" smtClean="0">
                <a:latin typeface="Times New Roman Mon" panose="02020500000000000000" pitchFamily="18" charset="0"/>
              </a:rPr>
              <a:t>отоод хяналт, чанарын талаар</a:t>
            </a:r>
            <a:endParaRPr lang="en-US" dirty="0">
              <a:latin typeface="Times New Roman Mon" panose="02020500000000000000" pitchFamily="18" charset="0"/>
            </a:endParaRPr>
          </a:p>
        </p:txBody>
      </p:sp>
      <p:sp>
        <p:nvSpPr>
          <p:cNvPr id="10" name="Text Placeholder 5"/>
          <p:cNvSpPr>
            <a:spLocks noGrp="1"/>
          </p:cNvSpPr>
          <p:nvPr>
            <p:ph type="body" sz="quarter" idx="16"/>
          </p:nvPr>
        </p:nvSpPr>
        <p:spPr>
          <a:xfrm>
            <a:off x="338529" y="174117"/>
            <a:ext cx="6619319" cy="582628"/>
          </a:xfrm>
        </p:spPr>
        <p:txBody>
          <a:bodyPr/>
          <a:lstStyle/>
          <a:p>
            <a:r>
              <a:rPr lang="mn-MN" sz="2800" dirty="0" smtClean="0">
                <a:solidFill>
                  <a:srgbClr val="FFC000"/>
                </a:solidFill>
                <a:latin typeface="Mon Boyarsky" panose="020B0604020202020204" pitchFamily="34" charset="0"/>
              </a:rPr>
              <a:t>ДАРХАН НЭХИЙ ХК</a:t>
            </a:r>
            <a:endParaRPr lang="en-US" sz="2800" dirty="0">
              <a:solidFill>
                <a:srgbClr val="FFC000"/>
              </a:solidFill>
              <a:latin typeface="Mon Boyarsky" panose="020B060402020202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990942" y="261254"/>
            <a:ext cx="914400" cy="914400"/>
          </a:xfrm>
          <a:prstGeom prst="rect">
            <a:avLst/>
          </a:prstGeom>
        </p:spPr>
      </p:pic>
    </p:spTree>
    <p:extLst>
      <p:ext uri="{BB962C8B-B14F-4D97-AF65-F5344CB8AC3E}">
        <p14:creationId xmlns:p14="http://schemas.microsoft.com/office/powerpoint/2010/main" xmlns="" val="3809305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ark-03 Presentation Layout_CA -v6.potx" id="{9FD5D463-2B33-42F3-81B0-0B3C3C07F674}" vid="{A96E6666-7943-4E22-B401-67432B4C0C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Hexagon presentation dark</Template>
  <TotalTime>0</TotalTime>
  <Words>1540</Words>
  <Application>Microsoft Office PowerPoint</Application>
  <PresentationFormat>Custom</PresentationFormat>
  <Paragraphs>182</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КОМПАНИЙН ЕРӨНХИЙ ТАНИЛЦУУЛГА</vt:lpstr>
      <vt:lpstr>Slide 3</vt:lpstr>
      <vt:lpstr>Ерөнхий бүтэц</vt:lpstr>
      <vt:lpstr>Slide 5</vt:lpstr>
      <vt:lpstr>БҮТЭЦ, ОРОН ТОО</vt:lpstr>
      <vt:lpstr>Орон тоо, дундаж цалин</vt:lpstr>
      <vt:lpstr>Дархан нэхий ХК</vt:lpstr>
      <vt:lpstr>Дотоод хяналт, чанарын талаар</vt:lpstr>
      <vt:lpstr>Хөрөнгийн хяналтын талаар</vt:lpstr>
      <vt:lpstr>Санхүү хяналтын талаар</vt:lpstr>
      <vt:lpstr>Slide 12</vt:lpstr>
      <vt:lpstr>Slide 13</vt:lpstr>
      <vt:lpstr>Бүтээгдэхүүн үйлдвэрлэлийн төлөвлөгөөний гүйцэтгэл</vt:lpstr>
      <vt:lpstr>Үйлдвэрлэлийн өргөтгөл шинэчлэл, ажиллах орчин - Дархан нэхий</vt:lpstr>
      <vt:lpstr>2018 оны нэгдсэн төсвийн гүйцэтгэл (сая төгрөг)</vt:lpstr>
      <vt:lpstr>Нийгмийн хариуцлагын талаар</vt:lpstr>
      <vt:lpstr>Нийгмийн хариуцлагын талаар</vt:lpstr>
      <vt:lpstr>Хөрөнгө оруулалт-үйлдвэрлэл</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2018-08-16T00:55:17Z</dcterms:created>
  <dcterms:modified xsi:type="dcterms:W3CDTF">2019-04-04T07:49:22Z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2018-08-01T18:19:24.2566460Z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